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527" r:id="rId3"/>
    <p:sldId id="569" r:id="rId4"/>
    <p:sldId id="293" r:id="rId5"/>
    <p:sldId id="555" r:id="rId6"/>
    <p:sldId id="556" r:id="rId7"/>
    <p:sldId id="528" r:id="rId8"/>
    <p:sldId id="529" r:id="rId9"/>
    <p:sldId id="534" r:id="rId10"/>
    <p:sldId id="536" r:id="rId11"/>
    <p:sldId id="539" r:id="rId12"/>
    <p:sldId id="538" r:id="rId13"/>
    <p:sldId id="537" r:id="rId14"/>
    <p:sldId id="540" r:id="rId15"/>
    <p:sldId id="541" r:id="rId16"/>
    <p:sldId id="542" r:id="rId17"/>
    <p:sldId id="543" r:id="rId18"/>
    <p:sldId id="530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31" r:id="rId30"/>
    <p:sldId id="567" r:id="rId31"/>
    <p:sldId id="532" r:id="rId32"/>
    <p:sldId id="472" r:id="rId33"/>
    <p:sldId id="568" r:id="rId34"/>
    <p:sldId id="570" r:id="rId35"/>
    <p:sldId id="582" r:id="rId36"/>
    <p:sldId id="583" r:id="rId37"/>
    <p:sldId id="585" r:id="rId38"/>
    <p:sldId id="586" r:id="rId39"/>
    <p:sldId id="587" r:id="rId40"/>
    <p:sldId id="589" r:id="rId41"/>
    <p:sldId id="584" r:id="rId42"/>
    <p:sldId id="581" r:id="rId43"/>
    <p:sldId id="571" r:id="rId44"/>
    <p:sldId id="580" r:id="rId45"/>
    <p:sldId id="576" r:id="rId46"/>
    <p:sldId id="596" r:id="rId47"/>
    <p:sldId id="578" r:id="rId48"/>
    <p:sldId id="593" r:id="rId49"/>
    <p:sldId id="573" r:id="rId50"/>
    <p:sldId id="590" r:id="rId51"/>
    <p:sldId id="577" r:id="rId52"/>
    <p:sldId id="597" r:id="rId53"/>
    <p:sldId id="599" r:id="rId54"/>
    <p:sldId id="598" r:id="rId55"/>
    <p:sldId id="591" r:id="rId56"/>
    <p:sldId id="592" r:id="rId57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E4EB-7625-4C5E-B3AA-2DF1396D9524}" type="datetimeFigureOut">
              <a:rPr lang="sr-Latn-CS" smtClean="0"/>
              <a:pPr/>
              <a:t>7.10.2012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675C-882D-4E53-A6BD-94E7130A4B3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uskalo.hr/sve-ostalo/pribor-tehnicko-crtanje-oglas-547792" TargetMode="External"/><Relationship Id="rId2" Type="http://schemas.openxmlformats.org/officeDocument/2006/relationships/hyperlink" Target="http://proming-hch.hr/hr/katalog/prikaz_artikala/rapidografi_pera_tusevi-67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ab405.fesb.hr/igraf/Frames/fP1_3.htm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2998" y="1428736"/>
            <a:ext cx="7588092" cy="1447324"/>
          </a:xfrm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>UVOD U</a:t>
            </a:r>
            <a:r>
              <a:rPr lang="hr-HR" sz="8000" spc="9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hr-HR" sz="8000" spc="900" dirty="0" smtClean="0">
                <a:solidFill>
                  <a:srgbClr val="000000"/>
                </a:solidFill>
                <a:latin typeface="Arial" charset="0"/>
              </a:rPr>
            </a:br>
            <a:r>
              <a:rPr lang="hr-HR" sz="7000" b="1" spc="900" dirty="0" smtClean="0">
                <a:solidFill>
                  <a:srgbClr val="000000"/>
                </a:solidFill>
                <a:latin typeface="Arial" charset="0"/>
              </a:rPr>
              <a:t>TEHNIČKO</a:t>
            </a:r>
            <a:r>
              <a:rPr lang="hr-HR" sz="8000" b="1" spc="900" dirty="0" smtClean="0">
                <a:solidFill>
                  <a:srgbClr val="000000"/>
                </a:solidFill>
                <a:latin typeface="Arial" charset="0"/>
              </a:rPr>
              <a:t> CRTANJE</a:t>
            </a:r>
            <a:endParaRPr lang="en-US" sz="8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5402125"/>
            <a:ext cx="5204937" cy="1170147"/>
          </a:xfrm>
        </p:spPr>
        <p:txBody>
          <a:bodyPr lIns="0" tIns="0" rIns="0" bIns="0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PREDMET:	TEHNIČKO CRTANJE</a:t>
            </a:r>
            <a:endParaRPr lang="en-US" sz="16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ŠK.GOD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:	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201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/201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6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UČENICI: 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	1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F/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K</a:t>
            </a:r>
            <a:endParaRPr lang="en-US" sz="16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NASTAVNIK: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IRENA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BASTIJANIĆ,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di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pl.ing.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hr-HR" sz="1600" dirty="0" smtClean="0">
                <a:solidFill>
                  <a:srgbClr val="000000"/>
                </a:solidFill>
                <a:latin typeface="Arial" charset="0"/>
              </a:rPr>
              <a:t>rh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 0.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 TUŠ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14538" y="0"/>
            <a:ext cx="5113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 0.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 0.3+0.3+0.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188" y="0"/>
            <a:ext cx="893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 BOLJ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188" y="0"/>
            <a:ext cx="893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 BOLJI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35063" y="0"/>
            <a:ext cx="6873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 BOLJI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35063" y="0"/>
            <a:ext cx="6873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292845"/>
            <a:ext cx="5229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400" b="1" dirty="0" smtClean="0"/>
              <a:t>3. POMOĆNI PRIBOR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2998" y="1428736"/>
            <a:ext cx="7588092" cy="1447324"/>
          </a:xfrm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>1.UVOD U</a:t>
            </a:r>
            <a:r>
              <a:rPr lang="hr-HR" sz="8000" spc="9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hr-HR" sz="8000" spc="900" dirty="0" smtClean="0">
                <a:solidFill>
                  <a:srgbClr val="000000"/>
                </a:solidFill>
                <a:latin typeface="Arial" charset="0"/>
              </a:rPr>
            </a:br>
            <a:r>
              <a:rPr lang="hr-HR" sz="7000" b="1" spc="900" dirty="0" smtClean="0">
                <a:solidFill>
                  <a:srgbClr val="000000"/>
                </a:solidFill>
                <a:latin typeface="Arial" charset="0"/>
              </a:rPr>
              <a:t>TEHNIČKO</a:t>
            </a:r>
            <a:r>
              <a:rPr lang="hr-HR" sz="8000" b="1" spc="900" dirty="0" smtClean="0">
                <a:solidFill>
                  <a:srgbClr val="000000"/>
                </a:solidFill>
                <a:latin typeface="Arial" charset="0"/>
              </a:rPr>
              <a:t> CRTANJE</a:t>
            </a:r>
            <a:endParaRPr lang="en-US" sz="8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 N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3663" y="0"/>
            <a:ext cx="8955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G 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292845"/>
            <a:ext cx="5229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400" b="1" dirty="0" smtClean="0"/>
              <a:t>4. PODLOGA ZA PAPIR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2998" y="2410304"/>
            <a:ext cx="7588092" cy="1447324"/>
          </a:xfrm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hr-HR" spc="900" dirty="0" smtClean="0">
                <a:solidFill>
                  <a:srgbClr val="000000"/>
                </a:solidFill>
                <a:latin typeface="Arial" charset="0"/>
              </a:rPr>
              <a:t>1-1 OSNOVNI</a:t>
            </a: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hr-HR" sz="6000" spc="900" dirty="0" smtClean="0">
                <a:solidFill>
                  <a:srgbClr val="000000"/>
                </a:solidFill>
                <a:latin typeface="Arial" charset="0"/>
              </a:rPr>
            </a:b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r-HR" sz="8800" spc="900" dirty="0" smtClean="0">
                <a:solidFill>
                  <a:srgbClr val="000000"/>
                </a:solidFill>
                <a:latin typeface="Arial" charset="0"/>
              </a:rPr>
              <a:t>CRTAĆI</a:t>
            </a: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r-HR" sz="8000" spc="900" dirty="0" smtClean="0">
                <a:solidFill>
                  <a:srgbClr val="000000"/>
                </a:solidFill>
                <a:latin typeface="Arial" charset="0"/>
              </a:rPr>
              <a:t>PRIBOR</a:t>
            </a:r>
            <a:endParaRPr lang="en-US" sz="8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RTAĆA PLOČ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5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5. PRIBOR ZA ČUVANJE CRTEŽA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3286124"/>
            <a:ext cx="7715304" cy="20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r-HR" sz="1600" dirty="0" smtClean="0"/>
              <a:t>1. PAPIRNICE OPSKRBLJENJE PRIBOROM ZA TEHNIČKO CRTANJE</a:t>
            </a:r>
          </a:p>
          <a:p>
            <a:endParaRPr lang="hr-HR" sz="1600" dirty="0" smtClean="0"/>
          </a:p>
          <a:p>
            <a:r>
              <a:rPr lang="hr-HR" sz="1600" dirty="0" smtClean="0"/>
              <a:t>2. PAPIRNICE KOJE NUDE MOGUĆNOST NARUČIVANJA PREKO INTERNETA</a:t>
            </a:r>
            <a:r>
              <a:rPr lang="hr-HR" sz="1600" dirty="0" smtClean="0">
                <a:hlinkClick r:id="rId2"/>
              </a:rPr>
              <a:t/>
            </a:r>
            <a:br>
              <a:rPr lang="hr-HR" sz="1600" dirty="0" smtClean="0">
                <a:hlinkClick r:id="rId2"/>
              </a:rPr>
            </a:br>
            <a:r>
              <a:rPr lang="hr-HR" sz="1600" dirty="0" smtClean="0">
                <a:hlinkClick r:id="rId2"/>
              </a:rPr>
              <a:t>http://proming-hch.hr/hr/katalog/prikaz_artikala/rapidografi_pera_tusevi-67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3. OGLASNICI</a:t>
            </a:r>
          </a:p>
          <a:p>
            <a:r>
              <a:rPr lang="hr-HR" sz="1600" dirty="0" smtClean="0">
                <a:hlinkClick r:id="rId3"/>
              </a:rPr>
              <a:t>http://www.njuskalo.hr/sve-ostalo/pribor-tehnicko-crtanje-oglas-547792</a:t>
            </a:r>
            <a:endParaRPr lang="hr-HR" sz="1600" dirty="0" smtClean="0"/>
          </a:p>
          <a:p>
            <a:endParaRPr lang="hr-HR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GDJE NABAVITI?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ODRŽAVANJE I ČUVANJE PRIBORA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7224" y="3267560"/>
            <a:ext cx="7588092" cy="1447324"/>
          </a:xfrm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hr-HR" spc="900" dirty="0" smtClean="0">
                <a:solidFill>
                  <a:srgbClr val="000000"/>
                </a:solidFill>
                <a:latin typeface="Arial" charset="0"/>
              </a:rPr>
              <a:t>1-2 FORMATI</a:t>
            </a:r>
            <a:r>
              <a:rPr lang="hr-HR" b="1" spc="9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hr-HR" b="1" spc="900" dirty="0" smtClean="0">
                <a:solidFill>
                  <a:srgbClr val="000000"/>
                </a:solidFill>
                <a:latin typeface="Arial" charset="0"/>
              </a:rPr>
            </a:br>
            <a:r>
              <a:rPr lang="hr-HR" spc="900" dirty="0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hr-HR" b="1" spc="9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hr-HR" b="1" spc="900" dirty="0" smtClean="0">
                <a:solidFill>
                  <a:srgbClr val="000000"/>
                </a:solidFill>
                <a:latin typeface="Arial" charset="0"/>
              </a:rPr>
            </a:br>
            <a:r>
              <a:rPr lang="hr-HR" b="1" spc="900" dirty="0" smtClean="0">
                <a:solidFill>
                  <a:srgbClr val="000000"/>
                </a:solidFill>
                <a:latin typeface="Arial" charset="0"/>
              </a:rPr>
              <a:t>SASTAVNICA</a:t>
            </a:r>
            <a:endParaRPr lang="en-US" sz="8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FORMATI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056279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Da bi se poboljšala preglednost te pojednostavnilo pohranu i rukovanje crtežima propisane su standardne veličine i oblici crteža. 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FORMATI 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640912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Skup propisanih veličina i oblika </a:t>
            </a:r>
            <a:endParaRPr lang="hr-HR" sz="2000" dirty="0" smtClean="0"/>
          </a:p>
          <a:p>
            <a:r>
              <a:rPr lang="vi-VN" sz="2000" dirty="0" smtClean="0"/>
              <a:t>za tehničke crteže </a:t>
            </a:r>
            <a:endParaRPr lang="hr-HR" sz="2000" dirty="0" smtClean="0"/>
          </a:p>
          <a:p>
            <a:r>
              <a:rPr lang="vi-VN" sz="2000" dirty="0" smtClean="0"/>
              <a:t>naziva se format (</a:t>
            </a:r>
            <a:r>
              <a:rPr lang="vi-VN" sz="2000" i="1" dirty="0" smtClean="0"/>
              <a:t>reda</a:t>
            </a:r>
            <a:r>
              <a:rPr lang="vi-VN" sz="2000" dirty="0" smtClean="0"/>
              <a:t>) A. </a:t>
            </a: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vi-VN" sz="2000" dirty="0" smtClean="0"/>
              <a:t>Svojstva formata (</a:t>
            </a:r>
            <a:r>
              <a:rPr lang="vi-VN" sz="2000" i="1" dirty="0" smtClean="0"/>
              <a:t>reda</a:t>
            </a:r>
            <a:r>
              <a:rPr lang="vi-VN" sz="2000" dirty="0" smtClean="0"/>
              <a:t>) A </a:t>
            </a:r>
            <a:endParaRPr lang="hr-HR" sz="2000" dirty="0" smtClean="0"/>
          </a:p>
          <a:p>
            <a:r>
              <a:rPr lang="vi-VN" sz="2000" dirty="0" smtClean="0"/>
              <a:t>su sljedeća:</a:t>
            </a:r>
            <a:endParaRPr lang="hr-HR" sz="2000" dirty="0" smtClean="0"/>
          </a:p>
          <a:p>
            <a:endParaRPr lang="hr-HR" sz="2000" dirty="0" smtClean="0"/>
          </a:p>
          <a:p>
            <a:endParaRPr lang="vi-VN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vi-VN" sz="2000" dirty="0" smtClean="0"/>
              <a:t>svaki format ima oblik pravokutnika s omjerom stranica </a:t>
            </a:r>
            <a:r>
              <a:rPr lang="hr-HR" sz="2000" dirty="0" smtClean="0"/>
              <a:t>a : a√2</a:t>
            </a:r>
            <a:endParaRPr lang="vi-VN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vi-VN" sz="2000" dirty="0" smtClean="0"/>
              <a:t>osnovni format je A0 površine 1m</a:t>
            </a:r>
            <a:r>
              <a:rPr lang="vi-VN" sz="2000" baseline="30000" dirty="0" smtClean="0"/>
              <a:t>2</a:t>
            </a:r>
            <a:endParaRPr lang="vi-VN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vi-VN" sz="2000" dirty="0" smtClean="0"/>
              <a:t>manji format se dobije raspolavljanjem dulje stranice većeg formata</a:t>
            </a:r>
          </a:p>
          <a:p>
            <a:endParaRPr lang="hr-HR" sz="2000" dirty="0"/>
          </a:p>
        </p:txBody>
      </p:sp>
      <p:pic>
        <p:nvPicPr>
          <p:cNvPr id="7" name="Picture 6" descr="1,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41661"/>
            <a:ext cx="3989311" cy="2758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OMJER STRANICA FORMATA A</a:t>
            </a:r>
            <a:endParaRPr lang="hr-HR" sz="2000" b="1" dirty="0"/>
          </a:p>
        </p:txBody>
      </p:sp>
      <p:pic>
        <p:nvPicPr>
          <p:cNvPr id="8" name="Picture 7" descr="fP1_2.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21" y="1637452"/>
            <a:ext cx="3236115" cy="379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STAVN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46" y="107511"/>
            <a:ext cx="5210198" cy="632188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OKVIR I SASTAVNICA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STAVNICA.gif"/>
          <p:cNvPicPr>
            <a:picLocks noChangeAspect="1"/>
          </p:cNvPicPr>
          <p:nvPr/>
        </p:nvPicPr>
        <p:blipFill>
          <a:blip r:embed="rId2"/>
          <a:srcRect t="57060"/>
          <a:stretch>
            <a:fillRect/>
          </a:stretch>
        </p:blipFill>
        <p:spPr>
          <a:xfrm>
            <a:off x="291758" y="1285860"/>
            <a:ext cx="8637960" cy="450059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OKVIR A3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292845"/>
            <a:ext cx="52292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5000"/>
              </a:lnSpc>
            </a:pPr>
            <a:r>
              <a:rPr lang="hr-HR" sz="2400" b="1" dirty="0" smtClean="0">
                <a:solidFill>
                  <a:srgbClr val="000000"/>
                </a:solidFill>
                <a:latin typeface="Arial" charset="0"/>
              </a:rPr>
              <a:t>PRIBOR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785918" y="2818811"/>
            <a:ext cx="671517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PAPIR ZA CRTANJE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CRTALA I BRISALA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POMOĆNI PRIBOR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PODLOGA ZA PAPIR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PRIBOR ZA ČUVANJE CRTEŽA</a:t>
            </a:r>
            <a:endParaRPr lang="hr-H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SASTAVNICA A3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0732" y="3774048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2"/>
              </a:rPr>
              <a:t>http://lab405.fesb.hr/igraf/Frames/fP1_3.htm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OSTALI FORMATI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786058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FORMATI B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FORMATI C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FORMATI D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7224" y="3267560"/>
            <a:ext cx="7588092" cy="1447324"/>
          </a:xfrm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hr-HR" spc="900" dirty="0" smtClean="0">
                <a:solidFill>
                  <a:srgbClr val="000000"/>
                </a:solidFill>
                <a:latin typeface="Arial" charset="0"/>
              </a:rPr>
              <a:t>1-3 </a:t>
            </a:r>
            <a:r>
              <a:rPr lang="hr-HR" b="1" spc="900" dirty="0" smtClean="0">
                <a:solidFill>
                  <a:srgbClr val="000000"/>
                </a:solidFill>
                <a:latin typeface="Arial" charset="0"/>
              </a:rPr>
              <a:t>TEHNIČKO</a:t>
            </a:r>
            <a:r>
              <a:rPr lang="hr-HR" spc="9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r-HR" sz="8800" spc="900" dirty="0" smtClean="0">
                <a:solidFill>
                  <a:srgbClr val="000000"/>
                </a:solidFill>
                <a:latin typeface="Arial" charset="0"/>
              </a:rPr>
              <a:t>PISMO</a:t>
            </a:r>
            <a:r>
              <a:rPr lang="hr-HR" sz="6000" spc="9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hr-HR" sz="6000" spc="900" dirty="0" smtClean="0">
                <a:solidFill>
                  <a:srgbClr val="000000"/>
                </a:solidFill>
                <a:latin typeface="Arial" charset="0"/>
              </a:rPr>
            </a:br>
            <a:endParaRPr lang="en-US" sz="8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TEHNIČKO PISMO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034255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Za ispisivanje natpisa, oznaka i brojeva u tehničkim crtežima normom </a:t>
            </a:r>
            <a:r>
              <a:rPr lang="vi-VN" sz="2000" i="1" dirty="0" smtClean="0"/>
              <a:t>ISO 3098/1</a:t>
            </a:r>
            <a:r>
              <a:rPr lang="vi-VN" sz="2000" dirty="0" smtClean="0"/>
              <a:t> propisana je primjena </a:t>
            </a:r>
            <a:r>
              <a:rPr lang="vi-VN" sz="2000" b="1" dirty="0" smtClean="0"/>
              <a:t>tehničkog pisma</a:t>
            </a:r>
            <a:r>
              <a:rPr lang="vi-VN" sz="2000" dirty="0" smtClean="0"/>
              <a:t>.</a:t>
            </a:r>
            <a:endParaRPr lang="hr-HR" sz="2000" dirty="0" smtClean="0">
              <a:latin typeface="ISOCPEUR" pitchFamily="34" charset="0"/>
            </a:endParaRPr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dirty="0" smtClean="0"/>
              <a:t>USPRAVNO</a:t>
            </a:r>
            <a:r>
              <a:rPr lang="hr-HR" sz="2000" b="1" dirty="0" smtClean="0"/>
              <a:t> TEHNIČKO </a:t>
            </a:r>
            <a:r>
              <a:rPr lang="hr-HR" sz="2000" b="1" dirty="0" smtClean="0"/>
              <a:t>PISMO</a:t>
            </a:r>
            <a:endParaRPr lang="hr-HR" sz="2000" b="1" dirty="0"/>
          </a:p>
        </p:txBody>
      </p:sp>
      <p:pic>
        <p:nvPicPr>
          <p:cNvPr id="7" name="Picture 6" descr="TEHNIČKO P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8212411" cy="308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TIPOVI TEHNIČKOG 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63301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znakovi tehničkog pisma mogu se ispisivati</a:t>
            </a:r>
            <a:r>
              <a:rPr lang="hr-HR" sz="2000" dirty="0" smtClean="0"/>
              <a:t>:</a:t>
            </a:r>
          </a:p>
          <a:p>
            <a:endParaRPr lang="hr-HR" sz="20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vi-VN" sz="2000" dirty="0" smtClean="0"/>
              <a:t>POD KUTEM OD 75%</a:t>
            </a:r>
            <a:endParaRPr lang="hr-HR" sz="20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vi-VN" sz="2000" dirty="0" smtClean="0"/>
              <a:t>USPRAVNO</a:t>
            </a:r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HNIČKO P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46" y="3126388"/>
            <a:ext cx="5756828" cy="2160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TIPOVI TEHNIČKOG PISMA</a:t>
            </a:r>
            <a:endParaRPr lang="hr-HR" sz="2000" b="1" dirty="0"/>
          </a:p>
        </p:txBody>
      </p:sp>
      <p:pic>
        <p:nvPicPr>
          <p:cNvPr id="7" name="Picture 6" descr="TP KO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714356"/>
            <a:ext cx="4079836" cy="458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000769"/>
            <a:ext cx="5229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KARAKTERISTIKE </a:t>
            </a:r>
            <a:endParaRPr lang="hr-HR" sz="2000" b="1" dirty="0" smtClean="0"/>
          </a:p>
          <a:p>
            <a:pPr marL="457200" indent="-457200" algn="r"/>
            <a:r>
              <a:rPr lang="hr-HR" sz="2000" b="1" dirty="0" smtClean="0"/>
              <a:t>TEHNIČKOG 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857496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</a:t>
            </a:r>
            <a:r>
              <a:rPr lang="vi-VN" sz="2000" dirty="0" smtClean="0"/>
              <a:t>ormom se propisuj</a:t>
            </a:r>
            <a:r>
              <a:rPr lang="hr-HR" sz="2000" dirty="0" smtClean="0"/>
              <a:t>u sljedeće </a:t>
            </a:r>
            <a:r>
              <a:rPr lang="hr-HR" sz="2000" dirty="0" smtClean="0"/>
              <a:t>OSNOVNE karakteristike</a:t>
            </a:r>
            <a:r>
              <a:rPr lang="vi-VN" sz="2000" dirty="0" smtClean="0"/>
              <a:t>:</a:t>
            </a:r>
            <a:endParaRPr lang="hr-HR" sz="2000" dirty="0" smtClean="0"/>
          </a:p>
          <a:p>
            <a:endParaRPr lang="vi-VN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vi-VN" sz="2000" dirty="0" smtClean="0"/>
              <a:t>NAZIVNA VISINA PISMA</a:t>
            </a:r>
            <a:r>
              <a:rPr lang="hr-HR" sz="2000" dirty="0" smtClean="0"/>
              <a:t>	</a:t>
            </a:r>
            <a:r>
              <a:rPr lang="hr-HR" sz="2000" b="1" i="1" dirty="0" smtClean="0"/>
              <a:t> </a:t>
            </a:r>
            <a:r>
              <a:rPr lang="hr-HR" sz="2000" b="1" i="1" dirty="0" smtClean="0"/>
              <a:t>		h </a:t>
            </a:r>
            <a:r>
              <a:rPr lang="hr-HR" sz="2000" dirty="0" smtClean="0"/>
              <a:t>	</a:t>
            </a:r>
            <a:endParaRPr lang="vi-VN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000" dirty="0" smtClean="0"/>
              <a:t>DEBLJINA LINIJE</a:t>
            </a:r>
            <a:r>
              <a:rPr lang="hr-HR" sz="2000" dirty="0" smtClean="0"/>
              <a:t>		</a:t>
            </a:r>
            <a:r>
              <a:rPr lang="hr-HR" sz="2000" dirty="0" smtClean="0"/>
              <a:t>		</a:t>
            </a:r>
            <a:r>
              <a:rPr lang="hr-HR" sz="2000" b="1" i="1" dirty="0" smtClean="0"/>
              <a:t>d</a:t>
            </a:r>
            <a:endParaRPr lang="vi-VN" sz="2000" b="1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000" dirty="0" smtClean="0"/>
              <a:t>PROSJEČNA </a:t>
            </a:r>
            <a:r>
              <a:rPr lang="vi-VN" sz="2000" dirty="0" smtClean="0"/>
              <a:t>ŠIRINA </a:t>
            </a:r>
            <a:r>
              <a:rPr lang="vi-VN" sz="2000" dirty="0" smtClean="0"/>
              <a:t>ZNAKOVA</a:t>
            </a:r>
            <a:r>
              <a:rPr lang="hr-HR" sz="2000" dirty="0" smtClean="0"/>
              <a:t>		</a:t>
            </a:r>
            <a:r>
              <a:rPr lang="hr-HR" sz="2000" b="1" i="1" dirty="0" smtClean="0"/>
              <a:t>f</a:t>
            </a:r>
            <a:endParaRPr lang="vi-VN" sz="2000" b="1" i="1" dirty="0" smtClean="0"/>
          </a:p>
          <a:p>
            <a:endParaRPr lang="vi-VN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5843491"/>
            <a:ext cx="52292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dirty="0" smtClean="0"/>
              <a:t>USPRAVNO </a:t>
            </a:r>
            <a:r>
              <a:rPr lang="hr-HR" sz="2000" dirty="0" smtClean="0"/>
              <a:t>USKO*</a:t>
            </a:r>
            <a:r>
              <a:rPr lang="hr-HR" sz="2000" b="1" dirty="0" smtClean="0"/>
              <a:t> </a:t>
            </a:r>
          </a:p>
          <a:p>
            <a:pPr marL="457200" indent="-457200" algn="r"/>
            <a:r>
              <a:rPr lang="hr-HR" sz="2000" b="1" dirty="0" smtClean="0"/>
              <a:t>TEHNIČKO PISMO </a:t>
            </a:r>
          </a:p>
          <a:p>
            <a:pPr marL="457200" indent="-457200" algn="r"/>
            <a:r>
              <a:rPr lang="hr-HR" sz="1200" dirty="0" smtClean="0"/>
              <a:t>*TIP A</a:t>
            </a:r>
            <a:endParaRPr lang="hr-HR" sz="1200" dirty="0"/>
          </a:p>
        </p:txBody>
      </p:sp>
      <p:pic>
        <p:nvPicPr>
          <p:cNvPr id="8" name="Picture 7" descr="T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7227371" cy="4074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5852" y="4429132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vi-VN" b="1" dirty="0" smtClean="0"/>
              <a:t>nazivna visina pisma</a:t>
            </a:r>
            <a:r>
              <a:rPr lang="hr-HR" b="1" dirty="0" smtClean="0"/>
              <a:t>	</a:t>
            </a:r>
            <a:r>
              <a:rPr lang="hr-HR" b="1" i="1" dirty="0" smtClean="0"/>
              <a:t> 	</a:t>
            </a:r>
            <a:r>
              <a:rPr lang="hr-HR" b="1" dirty="0" smtClean="0">
                <a:solidFill>
                  <a:srgbClr val="FF0000"/>
                </a:solidFill>
              </a:rPr>
              <a:t>h</a:t>
            </a:r>
            <a:r>
              <a:rPr lang="hr-HR" b="1" dirty="0" smtClean="0"/>
              <a:t> 	</a:t>
            </a:r>
            <a:endParaRPr lang="vi-VN" b="1" dirty="0" smtClean="0"/>
          </a:p>
          <a:p>
            <a:pPr marL="457200" indent="-457200"/>
            <a:r>
              <a:rPr lang="hr-HR" b="1" dirty="0" smtClean="0"/>
              <a:t>debljina linije			</a:t>
            </a:r>
            <a:r>
              <a:rPr lang="hr-HR" b="1" dirty="0" smtClean="0">
                <a:solidFill>
                  <a:srgbClr val="FF0000"/>
                </a:solidFill>
              </a:rPr>
              <a:t>d</a:t>
            </a:r>
            <a:endParaRPr lang="vi-VN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hr-HR" b="1" dirty="0" smtClean="0"/>
              <a:t>prosječna </a:t>
            </a:r>
            <a:r>
              <a:rPr lang="vi-VN" b="1" dirty="0" smtClean="0"/>
              <a:t>širina znakova</a:t>
            </a:r>
            <a:r>
              <a:rPr lang="hr-HR" b="1" dirty="0" smtClean="0"/>
              <a:t>	</a:t>
            </a:r>
            <a:r>
              <a:rPr lang="hr-HR" b="1" dirty="0" smtClean="0"/>
              <a:t>	</a:t>
            </a:r>
            <a:r>
              <a:rPr lang="hr-HR" b="1" dirty="0" smtClean="0">
                <a:solidFill>
                  <a:srgbClr val="FF0000"/>
                </a:solidFill>
              </a:rPr>
              <a:t>f</a:t>
            </a:r>
          </a:p>
          <a:p>
            <a:pPr marL="457200" indent="-457200"/>
            <a:r>
              <a:rPr lang="hr-HR" dirty="0" smtClean="0"/>
              <a:t>razmak znakova</a:t>
            </a:r>
            <a:r>
              <a:rPr lang="hr-HR" b="1" dirty="0" smtClean="0">
                <a:solidFill>
                  <a:srgbClr val="FF0000"/>
                </a:solidFill>
              </a:rPr>
              <a:t>			a</a:t>
            </a:r>
          </a:p>
          <a:p>
            <a:pPr marL="457200" indent="-457200"/>
            <a:r>
              <a:rPr lang="hr-HR" dirty="0" smtClean="0"/>
              <a:t>visina reda s proredom</a:t>
            </a:r>
            <a:r>
              <a:rPr lang="hr-HR" b="1" dirty="0" smtClean="0">
                <a:solidFill>
                  <a:srgbClr val="FF0000"/>
                </a:solidFill>
              </a:rPr>
              <a:t>		b</a:t>
            </a:r>
            <a:endParaRPr lang="vi-VN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VISINA I ŠIRINA 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57166"/>
            <a:ext cx="82868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vi-VN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b="1" dirty="0" smtClean="0"/>
              <a:t>n</a:t>
            </a:r>
            <a:r>
              <a:rPr lang="vi-VN" sz="2000" b="1" dirty="0" smtClean="0"/>
              <a:t>azivna </a:t>
            </a:r>
            <a:r>
              <a:rPr lang="vi-VN" sz="2000" b="1" dirty="0" smtClean="0"/>
              <a:t>visina </a:t>
            </a:r>
            <a:r>
              <a:rPr lang="hr-HR" sz="2000" b="1" i="1" dirty="0" smtClean="0"/>
              <a:t>h</a:t>
            </a:r>
            <a:r>
              <a:rPr lang="vi-VN" sz="2000" dirty="0" smtClean="0"/>
              <a:t> je visina </a:t>
            </a:r>
            <a:r>
              <a:rPr lang="vi-VN" sz="2000" dirty="0" smtClean="0"/>
              <a:t>VELIKIH SLOVA </a:t>
            </a:r>
            <a:r>
              <a:rPr lang="vi-VN" sz="2000" dirty="0" smtClean="0"/>
              <a:t>i </a:t>
            </a:r>
            <a:r>
              <a:rPr lang="vi-VN" sz="2000" i="1" dirty="0" smtClean="0"/>
              <a:t>broj</a:t>
            </a:r>
            <a:r>
              <a:rPr lang="hr-HR" sz="2000" i="1" dirty="0" smtClean="0"/>
              <a:t>ki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v</a:t>
            </a:r>
            <a:r>
              <a:rPr lang="vi-VN" sz="2000" dirty="0" smtClean="0"/>
              <a:t>eličinom </a:t>
            </a:r>
            <a:r>
              <a:rPr lang="hr-HR" sz="2000" b="1" i="1" dirty="0" smtClean="0"/>
              <a:t>h </a:t>
            </a:r>
            <a:r>
              <a:rPr lang="vi-VN" sz="2000" dirty="0" smtClean="0"/>
              <a:t>određene su i sve druge dimenzije slova i </a:t>
            </a:r>
            <a:r>
              <a:rPr lang="vi-VN" sz="2000" dirty="0" smtClean="0"/>
              <a:t>brojeva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npr. za TIP B: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2000" dirty="0" smtClean="0"/>
              <a:t>		</a:t>
            </a:r>
            <a:r>
              <a:rPr lang="hr-HR" sz="2000" i="1" dirty="0" smtClean="0"/>
              <a:t>f</a:t>
            </a:r>
            <a:r>
              <a:rPr lang="hr-HR" sz="2000" b="1" i="1" dirty="0" smtClean="0"/>
              <a:t> </a:t>
            </a:r>
            <a:r>
              <a:rPr lang="hr-HR" sz="1100" dirty="0" smtClean="0"/>
              <a:t>VELIKIH </a:t>
            </a:r>
            <a:r>
              <a:rPr lang="vi-VN" sz="1100" dirty="0" smtClean="0"/>
              <a:t>SLOVA</a:t>
            </a:r>
            <a:r>
              <a:rPr lang="hr-HR" sz="1100" dirty="0" smtClean="0"/>
              <a:t>	</a:t>
            </a:r>
            <a:r>
              <a:rPr lang="hr-HR" sz="2000" dirty="0" smtClean="0"/>
              <a:t>=	</a:t>
            </a:r>
            <a:r>
              <a:rPr lang="vi-VN" sz="2000" dirty="0" smtClean="0"/>
              <a:t>7/10 </a:t>
            </a:r>
            <a:r>
              <a:rPr lang="hr-HR" sz="2000" b="1" i="1" dirty="0" smtClean="0"/>
              <a:t>h </a:t>
            </a:r>
            <a:r>
              <a:rPr lang="hr-HR" sz="1100" dirty="0" smtClean="0"/>
              <a:t>VELIKIH </a:t>
            </a:r>
            <a:r>
              <a:rPr lang="vi-VN" sz="1100" dirty="0" smtClean="0"/>
              <a:t>SLOVA</a:t>
            </a:r>
            <a:endParaRPr lang="hr-HR" sz="11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1100" dirty="0" smtClean="0"/>
              <a:t>	</a:t>
            </a:r>
            <a:r>
              <a:rPr lang="hr-HR" sz="2000" dirty="0" smtClean="0"/>
              <a:t>	</a:t>
            </a:r>
            <a:r>
              <a:rPr lang="hr-HR" sz="2000" i="1" dirty="0" smtClean="0"/>
              <a:t>h</a:t>
            </a:r>
            <a:r>
              <a:rPr lang="hr-HR" sz="2000" dirty="0" smtClean="0"/>
              <a:t> </a:t>
            </a:r>
            <a:r>
              <a:rPr lang="vi-VN" sz="1200" dirty="0" smtClean="0"/>
              <a:t>malih </a:t>
            </a:r>
            <a:r>
              <a:rPr lang="vi-VN" sz="1200" dirty="0" smtClean="0"/>
              <a:t>slova </a:t>
            </a:r>
            <a:r>
              <a:rPr lang="hr-HR" sz="1200" dirty="0" smtClean="0"/>
              <a:t>	</a:t>
            </a:r>
            <a:r>
              <a:rPr lang="hr-HR" sz="2000" dirty="0" smtClean="0"/>
              <a:t>=	</a:t>
            </a:r>
            <a:r>
              <a:rPr lang="vi-VN" sz="2000" dirty="0" smtClean="0"/>
              <a:t>7/10 </a:t>
            </a:r>
            <a:r>
              <a:rPr lang="hr-HR" sz="2000" b="1" i="1" dirty="0" smtClean="0"/>
              <a:t>h </a:t>
            </a:r>
            <a:r>
              <a:rPr lang="hr-HR" sz="1100" dirty="0" smtClean="0"/>
              <a:t>VELIKIH </a:t>
            </a:r>
            <a:r>
              <a:rPr lang="vi-VN" sz="1100" dirty="0" smtClean="0"/>
              <a:t>SLOVA </a:t>
            </a:r>
            <a:endParaRPr lang="hr-HR" sz="11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1100" dirty="0" smtClean="0"/>
              <a:t>	</a:t>
            </a:r>
            <a:r>
              <a:rPr lang="hr-HR" sz="1100" dirty="0" smtClean="0"/>
              <a:t>	</a:t>
            </a:r>
            <a:r>
              <a:rPr lang="hr-HR" sz="2000" i="1" dirty="0" smtClean="0"/>
              <a:t>f</a:t>
            </a:r>
            <a:r>
              <a:rPr lang="hr-HR" sz="2000" dirty="0" smtClean="0"/>
              <a:t> </a:t>
            </a:r>
            <a:r>
              <a:rPr lang="vi-VN" sz="1200" dirty="0" smtClean="0"/>
              <a:t>malih slova </a:t>
            </a:r>
            <a:r>
              <a:rPr lang="hr-HR" sz="1200" dirty="0" smtClean="0"/>
              <a:t>	</a:t>
            </a:r>
            <a:r>
              <a:rPr lang="hr-HR" sz="2000" dirty="0" smtClean="0"/>
              <a:t>=	</a:t>
            </a:r>
            <a:r>
              <a:rPr lang="hr-HR" sz="2000" dirty="0" smtClean="0"/>
              <a:t>6</a:t>
            </a:r>
            <a:r>
              <a:rPr lang="vi-VN" sz="2000" dirty="0" smtClean="0"/>
              <a:t>/10 </a:t>
            </a:r>
            <a:r>
              <a:rPr lang="hr-HR" sz="2000" b="1" i="1" dirty="0" smtClean="0"/>
              <a:t>h </a:t>
            </a:r>
            <a:r>
              <a:rPr lang="hr-HR" sz="1100" dirty="0" smtClean="0"/>
              <a:t>VELIKIH </a:t>
            </a:r>
            <a:r>
              <a:rPr lang="vi-VN" sz="1100" dirty="0" smtClean="0"/>
              <a:t>SLOVA </a:t>
            </a:r>
            <a:endParaRPr lang="hr-HR" sz="11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1100" dirty="0" smtClean="0"/>
              <a:t>	</a:t>
            </a:r>
            <a:r>
              <a:rPr lang="hr-HR" sz="1100" dirty="0" smtClean="0"/>
              <a:t>	</a:t>
            </a:r>
            <a:r>
              <a:rPr lang="hr-HR" sz="2000" i="1" dirty="0" smtClean="0"/>
              <a:t> f</a:t>
            </a:r>
            <a:r>
              <a:rPr lang="hr-HR" sz="2000" dirty="0" smtClean="0"/>
              <a:t> </a:t>
            </a:r>
            <a:r>
              <a:rPr lang="hr-HR" sz="1200" dirty="0" smtClean="0"/>
              <a:t>brojki</a:t>
            </a:r>
            <a:r>
              <a:rPr lang="hr-HR" sz="1200" dirty="0" smtClean="0"/>
              <a:t>	</a:t>
            </a:r>
            <a:r>
              <a:rPr lang="hr-HR" sz="1200" dirty="0" smtClean="0"/>
              <a:t>	</a:t>
            </a:r>
            <a:r>
              <a:rPr lang="hr-HR" sz="2000" dirty="0" smtClean="0"/>
              <a:t>=</a:t>
            </a:r>
            <a:r>
              <a:rPr lang="hr-HR" sz="2000" dirty="0" smtClean="0"/>
              <a:t>	6</a:t>
            </a:r>
            <a:r>
              <a:rPr lang="vi-VN" sz="2000" dirty="0" smtClean="0"/>
              <a:t>/10 </a:t>
            </a:r>
            <a:r>
              <a:rPr lang="hr-HR" sz="2000" b="1" i="1" dirty="0" smtClean="0"/>
              <a:t>h </a:t>
            </a:r>
            <a:r>
              <a:rPr lang="hr-HR" sz="1100" dirty="0" smtClean="0"/>
              <a:t>VELIKIH </a:t>
            </a:r>
            <a:r>
              <a:rPr lang="vi-VN" sz="1100" dirty="0" smtClean="0"/>
              <a:t>SLOVA </a:t>
            </a:r>
            <a:r>
              <a:rPr lang="vi-VN" sz="1100" dirty="0" smtClean="0"/>
              <a:t> </a:t>
            </a:r>
            <a:r>
              <a:rPr lang="hr-HR" sz="2000" dirty="0" smtClean="0"/>
              <a:t>		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u</a:t>
            </a:r>
            <a:r>
              <a:rPr lang="vi-VN" sz="2000" dirty="0" smtClean="0"/>
              <a:t> primjeni su dva reda nazivnih visina izraženih u mm: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2000" dirty="0" smtClean="0"/>
              <a:t>	</a:t>
            </a:r>
            <a:r>
              <a:rPr lang="hr-HR" sz="2000" dirty="0" smtClean="0"/>
              <a:t>	</a:t>
            </a:r>
            <a:r>
              <a:rPr lang="vi-VN" sz="2000" dirty="0" smtClean="0"/>
              <a:t>red </a:t>
            </a:r>
            <a:r>
              <a:rPr lang="vi-VN" sz="2000" dirty="0" smtClean="0"/>
              <a:t>1: 2; 2,5; 3; 4; 5; 6; 8; 10; 12; 16; </a:t>
            </a:r>
            <a:r>
              <a:rPr lang="vi-VN" sz="2000" dirty="0" smtClean="0"/>
              <a:t>20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</a:pPr>
            <a:r>
              <a:rPr lang="hr-HR" sz="2000" dirty="0" smtClean="0"/>
              <a:t>	</a:t>
            </a:r>
            <a:r>
              <a:rPr lang="hr-HR" sz="2000" dirty="0" smtClean="0"/>
              <a:t>	</a:t>
            </a:r>
            <a:r>
              <a:rPr lang="vi-VN" sz="2000" dirty="0" smtClean="0"/>
              <a:t>red </a:t>
            </a:r>
            <a:r>
              <a:rPr lang="vi-VN" sz="2000" dirty="0" smtClean="0"/>
              <a:t>2: 1,8; 2,5; 3,5; 5; 7; 10; 14; 20</a:t>
            </a:r>
            <a:endParaRPr lang="hr-HR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vi-VN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 PRIBO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i="1" dirty="0" smtClean="0"/>
              <a:t>DEBLJINA LINIJE </a:t>
            </a:r>
            <a:r>
              <a:rPr lang="hr-HR" sz="2000" b="1" dirty="0" smtClean="0"/>
              <a:t>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99155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2000" dirty="0" smtClean="0"/>
              <a:t>t</a:t>
            </a:r>
            <a:r>
              <a:rPr lang="vi-VN" sz="2000" dirty="0" smtClean="0"/>
              <a:t>ehničko </a:t>
            </a:r>
            <a:r>
              <a:rPr lang="vi-VN" sz="2000" dirty="0" smtClean="0"/>
              <a:t>pismo može biti usko, normalno ili </a:t>
            </a:r>
            <a:r>
              <a:rPr lang="vi-VN" sz="2000" dirty="0" smtClean="0"/>
              <a:t>široko</a:t>
            </a:r>
            <a:endParaRPr lang="hr-HR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hr-HR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000" b="1" i="1" dirty="0" smtClean="0"/>
              <a:t>DEBLJINA LINIJE</a:t>
            </a:r>
            <a:r>
              <a:rPr lang="vi-VN" sz="2000" dirty="0" smtClean="0"/>
              <a:t> </a:t>
            </a:r>
            <a:endParaRPr lang="hr-HR" sz="2000" dirty="0" smtClean="0"/>
          </a:p>
          <a:p>
            <a:pPr marL="457200" indent="-457200"/>
            <a:r>
              <a:rPr lang="hr-HR" sz="2000" dirty="0" smtClean="0"/>
              <a:t>	d</a:t>
            </a:r>
            <a:r>
              <a:rPr lang="vi-VN" sz="2000" dirty="0" smtClean="0"/>
              <a:t> </a:t>
            </a:r>
            <a:r>
              <a:rPr lang="hr-HR" sz="1100" dirty="0" smtClean="0"/>
              <a:t>USKO </a:t>
            </a:r>
            <a:r>
              <a:rPr lang="vi-VN" sz="1100" dirty="0" smtClean="0"/>
              <a:t>PISMO </a:t>
            </a:r>
            <a:r>
              <a:rPr lang="hr-HR" sz="2000" dirty="0" smtClean="0"/>
              <a:t>	</a:t>
            </a:r>
            <a:r>
              <a:rPr lang="hr-HR" sz="2000" dirty="0" smtClean="0"/>
              <a:t>	=</a:t>
            </a:r>
            <a:r>
              <a:rPr lang="hr-HR" sz="2000" dirty="0" smtClean="0"/>
              <a:t>	</a:t>
            </a:r>
            <a:r>
              <a:rPr lang="vi-VN" sz="2000" dirty="0" smtClean="0"/>
              <a:t>1/1</a:t>
            </a:r>
            <a:r>
              <a:rPr lang="hr-HR" sz="2000" dirty="0" smtClean="0"/>
              <a:t>4</a:t>
            </a:r>
            <a:r>
              <a:rPr lang="vi-VN" sz="2000" dirty="0" smtClean="0"/>
              <a:t> </a:t>
            </a:r>
            <a:r>
              <a:rPr lang="hr-HR" sz="2000" dirty="0" smtClean="0"/>
              <a:t>h</a:t>
            </a:r>
            <a:r>
              <a:rPr lang="vi-VN" sz="2000" dirty="0" smtClean="0"/>
              <a:t> </a:t>
            </a:r>
            <a:endParaRPr lang="hr-HR" sz="2000" dirty="0" smtClean="0"/>
          </a:p>
          <a:p>
            <a:pPr marL="457200" indent="-457200"/>
            <a:r>
              <a:rPr lang="hr-HR" sz="2000" dirty="0" smtClean="0"/>
              <a:t>	d</a:t>
            </a:r>
            <a:r>
              <a:rPr lang="vi-VN" sz="2000" dirty="0" smtClean="0"/>
              <a:t> </a:t>
            </a:r>
            <a:r>
              <a:rPr lang="vi-VN" sz="1100" dirty="0" smtClean="0"/>
              <a:t>NORMALNO PISMO </a:t>
            </a:r>
            <a:r>
              <a:rPr lang="hr-HR" sz="2000" dirty="0" smtClean="0"/>
              <a:t>	=	</a:t>
            </a:r>
            <a:r>
              <a:rPr lang="vi-VN" sz="2000" dirty="0" smtClean="0"/>
              <a:t>1/10 </a:t>
            </a:r>
            <a:r>
              <a:rPr lang="hr-HR" sz="2000" dirty="0" smtClean="0"/>
              <a:t>h</a:t>
            </a:r>
          </a:p>
          <a:p>
            <a:pPr marL="457200" indent="-457200"/>
            <a:endParaRPr lang="hr-HR" sz="2000" dirty="0" smtClean="0"/>
          </a:p>
          <a:p>
            <a:r>
              <a:rPr lang="vi-VN" sz="2000" dirty="0" smtClean="0"/>
              <a:t> </a:t>
            </a: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TIPOVI TEHNIČKOG 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633016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postoje 2 tipa </a:t>
            </a:r>
            <a:r>
              <a:rPr lang="vi-VN" sz="2000" dirty="0" smtClean="0"/>
              <a:t>tehničkog pisma</a:t>
            </a:r>
            <a:r>
              <a:rPr lang="hr-HR" sz="2000" dirty="0" smtClean="0"/>
              <a:t> ovisno o </a:t>
            </a:r>
            <a:r>
              <a:rPr lang="hr-HR" sz="2000" b="1" dirty="0" smtClean="0"/>
              <a:t>debljini linije</a:t>
            </a:r>
            <a:r>
              <a:rPr lang="hr-HR" sz="2000" dirty="0" smtClean="0"/>
              <a:t>:</a:t>
            </a:r>
          </a:p>
          <a:p>
            <a:endParaRPr lang="hr-HR" sz="2000" dirty="0" smtClean="0"/>
          </a:p>
          <a:p>
            <a:pPr marL="457200" indent="-457200"/>
            <a:r>
              <a:rPr lang="hr-HR" sz="2000" dirty="0" smtClean="0"/>
              <a:t>TIP A </a:t>
            </a:r>
            <a:r>
              <a:rPr lang="hr-HR" sz="2000" dirty="0" smtClean="0"/>
              <a:t>	</a:t>
            </a:r>
            <a:r>
              <a:rPr lang="hr-HR" sz="2000" dirty="0" smtClean="0"/>
              <a:t>	d</a:t>
            </a:r>
            <a:r>
              <a:rPr lang="vi-VN" sz="2000" dirty="0" smtClean="0"/>
              <a:t> </a:t>
            </a:r>
            <a:r>
              <a:rPr lang="hr-HR" sz="1100" dirty="0" smtClean="0"/>
              <a:t>USKO </a:t>
            </a:r>
            <a:r>
              <a:rPr lang="vi-VN" sz="1100" dirty="0" smtClean="0"/>
              <a:t>PISMO </a:t>
            </a:r>
            <a:r>
              <a:rPr lang="hr-HR" sz="2000" dirty="0" smtClean="0"/>
              <a:t>	</a:t>
            </a:r>
            <a:r>
              <a:rPr lang="hr-HR" sz="2000" dirty="0" smtClean="0"/>
              <a:t>=</a:t>
            </a:r>
            <a:r>
              <a:rPr lang="hr-HR" sz="2000" dirty="0" smtClean="0"/>
              <a:t>	</a:t>
            </a:r>
            <a:r>
              <a:rPr lang="vi-VN" sz="2000" dirty="0" smtClean="0"/>
              <a:t>1/1</a:t>
            </a:r>
            <a:r>
              <a:rPr lang="hr-HR" sz="2000" dirty="0" smtClean="0"/>
              <a:t>4</a:t>
            </a:r>
            <a:r>
              <a:rPr lang="vi-VN" sz="2000" dirty="0" smtClean="0"/>
              <a:t> </a:t>
            </a:r>
            <a:r>
              <a:rPr lang="hr-HR" sz="2000" dirty="0" smtClean="0"/>
              <a:t>h</a:t>
            </a:r>
            <a:r>
              <a:rPr lang="vi-VN" sz="2000" dirty="0" smtClean="0"/>
              <a:t> </a:t>
            </a:r>
            <a:endParaRPr lang="hr-HR" sz="2000" dirty="0" smtClean="0"/>
          </a:p>
          <a:p>
            <a:pPr marL="457200" indent="-457200"/>
            <a:r>
              <a:rPr lang="hr-HR" sz="2000" dirty="0" smtClean="0"/>
              <a:t>TIP B		d</a:t>
            </a:r>
            <a:r>
              <a:rPr lang="vi-VN" sz="2000" dirty="0" smtClean="0"/>
              <a:t> </a:t>
            </a:r>
            <a:r>
              <a:rPr lang="vi-VN" sz="1100" dirty="0" smtClean="0"/>
              <a:t>NORMALNO PISMO </a:t>
            </a:r>
            <a:r>
              <a:rPr lang="hr-HR" sz="2000" dirty="0" smtClean="0"/>
              <a:t>	=	</a:t>
            </a:r>
            <a:r>
              <a:rPr lang="vi-VN" sz="2000" dirty="0" smtClean="0"/>
              <a:t>1/10 </a:t>
            </a:r>
            <a:r>
              <a:rPr lang="hr-HR" sz="2000" dirty="0" smtClean="0"/>
              <a:t>h</a:t>
            </a:r>
          </a:p>
          <a:p>
            <a:pPr marL="457200" indent="-457200"/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072206"/>
            <a:ext cx="5229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USPRAVNO USKO </a:t>
            </a:r>
            <a:r>
              <a:rPr lang="hr-HR" sz="2000" b="1" dirty="0" smtClean="0"/>
              <a:t>TP</a:t>
            </a:r>
          </a:p>
          <a:p>
            <a:pPr marL="457200" indent="-457200" algn="r"/>
            <a:r>
              <a:rPr lang="hr-HR" sz="1600" dirty="0" smtClean="0"/>
              <a:t>VELIKA TISKANA SLOVA</a:t>
            </a:r>
            <a:endParaRPr lang="hr-HR" sz="1600" dirty="0"/>
          </a:p>
        </p:txBody>
      </p:sp>
      <p:pic>
        <p:nvPicPr>
          <p:cNvPr id="9" name="Picture 8" descr="TP U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25383"/>
            <a:ext cx="8072494" cy="273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PITANJA ZA PONAVLJANJE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91568"/>
            <a:ext cx="807249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Koji sve </a:t>
            </a:r>
            <a:r>
              <a:rPr lang="hr-HR" sz="1100" dirty="0" smtClean="0">
                <a:solidFill>
                  <a:srgbClr val="FF0000"/>
                </a:solidFill>
              </a:rPr>
              <a:t>crtaći pribor </a:t>
            </a:r>
            <a:r>
              <a:rPr lang="hr-HR" sz="1100" dirty="0" smtClean="0"/>
              <a:t>poznaješ i o čemu treba voditi računa prilikom </a:t>
            </a:r>
            <a:r>
              <a:rPr lang="hr-HR" sz="1100" dirty="0" smtClean="0">
                <a:solidFill>
                  <a:srgbClr val="FF0000"/>
                </a:solidFill>
              </a:rPr>
              <a:t>odabira</a:t>
            </a:r>
            <a:r>
              <a:rPr lang="hr-HR" sz="1100" dirty="0" smtClean="0"/>
              <a:t>, </a:t>
            </a:r>
            <a:r>
              <a:rPr lang="hr-HR" sz="1100" dirty="0" smtClean="0">
                <a:solidFill>
                  <a:srgbClr val="FF0000"/>
                </a:solidFill>
              </a:rPr>
              <a:t>upotrebe</a:t>
            </a:r>
            <a:r>
              <a:rPr lang="hr-HR" sz="1100" dirty="0" smtClean="0"/>
              <a:t> i </a:t>
            </a:r>
            <a:r>
              <a:rPr lang="hr-HR" sz="1100" dirty="0" smtClean="0">
                <a:solidFill>
                  <a:srgbClr val="FF0000"/>
                </a:solidFill>
              </a:rPr>
              <a:t>čuvanja</a:t>
            </a:r>
            <a:r>
              <a:rPr lang="hr-HR" sz="1100" dirty="0" smtClean="0"/>
              <a:t>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r-HR" sz="1100" dirty="0" smtClean="0"/>
              <a:t>PAPIRA </a:t>
            </a:r>
            <a:r>
              <a:rPr lang="hr-HR" sz="1100" dirty="0" smtClean="0"/>
              <a:t>ZA </a:t>
            </a:r>
            <a:r>
              <a:rPr lang="hr-HR" sz="1100" dirty="0" smtClean="0"/>
              <a:t>CRTANJE ?</a:t>
            </a:r>
            <a:endParaRPr lang="hr-HR" sz="11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hr-HR" sz="1100" dirty="0" smtClean="0"/>
              <a:t>CRTALA I </a:t>
            </a:r>
            <a:r>
              <a:rPr lang="hr-HR" sz="1100" dirty="0" smtClean="0"/>
              <a:t>BRISALA</a:t>
            </a:r>
            <a:r>
              <a:rPr lang="hr-HR" sz="1100" dirty="0" smtClean="0"/>
              <a:t> ?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r-HR" sz="1100" dirty="0" smtClean="0"/>
              <a:t>POMOĆNOG PRIBORA</a:t>
            </a:r>
            <a:r>
              <a:rPr lang="hr-HR" sz="1100" dirty="0" smtClean="0"/>
              <a:t> ?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r-HR" sz="1100" dirty="0" smtClean="0"/>
              <a:t>PODLOGA ZA </a:t>
            </a:r>
            <a:r>
              <a:rPr lang="hr-HR" sz="1100" dirty="0" smtClean="0"/>
              <a:t>PAPIR</a:t>
            </a:r>
            <a:r>
              <a:rPr lang="hr-HR" sz="1100" dirty="0" smtClean="0"/>
              <a:t> ?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r-HR" sz="1100" dirty="0" smtClean="0"/>
              <a:t>PRIBORA </a:t>
            </a:r>
            <a:r>
              <a:rPr lang="hr-HR" sz="1100" dirty="0" smtClean="0"/>
              <a:t>ZA ČUVANJE </a:t>
            </a:r>
            <a:r>
              <a:rPr lang="hr-HR" sz="1100" dirty="0" smtClean="0"/>
              <a:t>CRTEŽA</a:t>
            </a:r>
            <a:r>
              <a:rPr lang="hr-HR" sz="1100" dirty="0" smtClean="0"/>
              <a:t> </a:t>
            </a:r>
            <a:r>
              <a:rPr lang="hr-HR" sz="1100" dirty="0" smtClean="0"/>
              <a:t>?</a:t>
            </a:r>
            <a:endParaRPr lang="hr-HR" sz="1100" dirty="0" smtClean="0"/>
          </a:p>
          <a:p>
            <a:endParaRPr lang="hr-HR" sz="1100" dirty="0" smtClean="0"/>
          </a:p>
          <a:p>
            <a:pPr marL="0" lvl="1"/>
            <a:r>
              <a:rPr lang="hr-HR" sz="1100" dirty="0" smtClean="0"/>
              <a:t>Koje sve </a:t>
            </a:r>
            <a:r>
              <a:rPr lang="hr-HR" sz="1100" dirty="0" smtClean="0">
                <a:solidFill>
                  <a:srgbClr val="FF0000"/>
                </a:solidFill>
              </a:rPr>
              <a:t>formate</a:t>
            </a:r>
            <a:r>
              <a:rPr lang="hr-HR" sz="1100" dirty="0" smtClean="0"/>
              <a:t> papira poznaješ</a:t>
            </a:r>
            <a:r>
              <a:rPr lang="hr-HR" sz="1100" dirty="0" smtClean="0"/>
              <a:t>?</a:t>
            </a:r>
          </a:p>
          <a:p>
            <a:pPr marL="0" lvl="1"/>
            <a:r>
              <a:rPr lang="hr-HR" sz="1100" dirty="0" smtClean="0"/>
              <a:t>Koji je </a:t>
            </a:r>
            <a:r>
              <a:rPr lang="hr-HR" sz="1100" dirty="0" smtClean="0">
                <a:solidFill>
                  <a:srgbClr val="FF0000"/>
                </a:solidFill>
              </a:rPr>
              <a:t>najveći</a:t>
            </a:r>
            <a:r>
              <a:rPr lang="hr-HR" sz="1100" dirty="0" smtClean="0"/>
              <a:t> format?</a:t>
            </a:r>
          </a:p>
          <a:p>
            <a:pPr marL="0" lvl="1"/>
            <a:r>
              <a:rPr lang="hr-HR" sz="1100" dirty="0" smtClean="0"/>
              <a:t>Koju grupu formata koristimo za </a:t>
            </a:r>
            <a:r>
              <a:rPr lang="hr-HR" sz="1100" dirty="0" smtClean="0">
                <a:solidFill>
                  <a:srgbClr val="FF0000"/>
                </a:solidFill>
              </a:rPr>
              <a:t>crtanje tehničkih crteža</a:t>
            </a:r>
            <a:r>
              <a:rPr lang="hr-HR" sz="1100" dirty="0" smtClean="0"/>
              <a:t>?</a:t>
            </a:r>
          </a:p>
          <a:p>
            <a:pPr marL="0" lvl="1"/>
            <a:r>
              <a:rPr lang="hr-HR" sz="1100" dirty="0" smtClean="0"/>
              <a:t>Koji je format </a:t>
            </a:r>
            <a:r>
              <a:rPr lang="hr-HR" sz="1100" dirty="0" smtClean="0">
                <a:solidFill>
                  <a:srgbClr val="FF0000"/>
                </a:solidFill>
              </a:rPr>
              <a:t>veći</a:t>
            </a:r>
            <a:r>
              <a:rPr lang="hr-HR" sz="1100" dirty="0" smtClean="0"/>
              <a:t> – A2 ili A4? </a:t>
            </a:r>
            <a:r>
              <a:rPr lang="hr-HR" sz="1100" dirty="0" smtClean="0">
                <a:solidFill>
                  <a:srgbClr val="FF0000"/>
                </a:solidFill>
              </a:rPr>
              <a:t>Koliko puta</a:t>
            </a:r>
            <a:r>
              <a:rPr lang="hr-HR" sz="1100" dirty="0" smtClean="0"/>
              <a:t>?</a:t>
            </a:r>
          </a:p>
          <a:p>
            <a:pPr marL="0" lvl="1"/>
            <a:r>
              <a:rPr lang="hr-HR" sz="1100" dirty="0" smtClean="0"/>
              <a:t>Koliko iznosi </a:t>
            </a:r>
            <a:r>
              <a:rPr lang="hr-HR" sz="1100" dirty="0" smtClean="0">
                <a:solidFill>
                  <a:srgbClr val="FF0000"/>
                </a:solidFill>
              </a:rPr>
              <a:t>površina</a:t>
            </a:r>
            <a:r>
              <a:rPr lang="hr-HR" sz="1100" dirty="0" smtClean="0"/>
              <a:t> formata A0?</a:t>
            </a:r>
          </a:p>
          <a:p>
            <a:pPr marL="0" lvl="1"/>
            <a:r>
              <a:rPr lang="hr-HR" sz="1100" dirty="0" smtClean="0"/>
              <a:t>Koje su </a:t>
            </a:r>
            <a:r>
              <a:rPr lang="hr-HR" sz="1100" dirty="0" smtClean="0">
                <a:solidFill>
                  <a:srgbClr val="FF0000"/>
                </a:solidFill>
              </a:rPr>
              <a:t>dimenzije</a:t>
            </a:r>
            <a:r>
              <a:rPr lang="hr-HR" sz="1100" dirty="0" smtClean="0"/>
              <a:t> </a:t>
            </a:r>
            <a:r>
              <a:rPr lang="hr-HR" sz="1100" dirty="0" smtClean="0">
                <a:solidFill>
                  <a:srgbClr val="FF0000"/>
                </a:solidFill>
              </a:rPr>
              <a:t>formata</a:t>
            </a:r>
            <a:r>
              <a:rPr lang="hr-HR" sz="1100" dirty="0" smtClean="0"/>
              <a:t> A3 i A4?</a:t>
            </a:r>
          </a:p>
          <a:p>
            <a:pPr marL="0" lvl="1"/>
            <a:r>
              <a:rPr lang="hr-HR" sz="1100" dirty="0" smtClean="0"/>
              <a:t>Koje su </a:t>
            </a:r>
            <a:r>
              <a:rPr lang="hr-HR" sz="1100" dirty="0" smtClean="0">
                <a:solidFill>
                  <a:srgbClr val="FF0000"/>
                </a:solidFill>
              </a:rPr>
              <a:t>dimenzije okvira </a:t>
            </a:r>
            <a:r>
              <a:rPr lang="hr-HR" sz="1100" dirty="0" smtClean="0"/>
              <a:t>formata A3 i A4?</a:t>
            </a:r>
          </a:p>
          <a:p>
            <a:pPr marL="0" lvl="1"/>
            <a:r>
              <a:rPr lang="hr-HR" sz="1100" dirty="0" smtClean="0"/>
              <a:t>Koliko je okvir </a:t>
            </a:r>
            <a:r>
              <a:rPr lang="hr-HR" sz="1100" dirty="0" smtClean="0">
                <a:solidFill>
                  <a:srgbClr val="FF0000"/>
                </a:solidFill>
              </a:rPr>
              <a:t>odmaknut</a:t>
            </a:r>
            <a:r>
              <a:rPr lang="hr-HR" sz="1100" dirty="0" smtClean="0"/>
              <a:t> od pojedinih rubova papira i od kojeg je ruba </a:t>
            </a:r>
            <a:r>
              <a:rPr lang="hr-HR" sz="1100" dirty="0" smtClean="0">
                <a:solidFill>
                  <a:srgbClr val="FF0000"/>
                </a:solidFill>
              </a:rPr>
              <a:t>najudaljeniji</a:t>
            </a:r>
            <a:r>
              <a:rPr lang="hr-HR" sz="1100" dirty="0" smtClean="0"/>
              <a:t>?</a:t>
            </a:r>
          </a:p>
          <a:p>
            <a:pPr marL="0" lvl="1"/>
            <a:r>
              <a:rPr lang="hr-HR" sz="1100" dirty="0" smtClean="0"/>
              <a:t>Kako </a:t>
            </a:r>
            <a:r>
              <a:rPr lang="hr-HR" sz="1100" dirty="0" smtClean="0">
                <a:solidFill>
                  <a:srgbClr val="FF0000"/>
                </a:solidFill>
              </a:rPr>
              <a:t>postavljamo</a:t>
            </a:r>
            <a:r>
              <a:rPr lang="hr-HR" sz="1100" dirty="0" smtClean="0"/>
              <a:t> format papira A3 odnosno A4 obzirom na potrebu za </a:t>
            </a:r>
            <a:r>
              <a:rPr lang="hr-HR" sz="1100" dirty="0" smtClean="0">
                <a:solidFill>
                  <a:srgbClr val="FF0000"/>
                </a:solidFill>
              </a:rPr>
              <a:t>uvezivanjem</a:t>
            </a:r>
            <a:r>
              <a:rPr lang="hr-HR" sz="1100" dirty="0" smtClean="0"/>
              <a:t>?</a:t>
            </a:r>
          </a:p>
          <a:p>
            <a:pPr marL="0" lvl="1"/>
            <a:r>
              <a:rPr lang="hr-HR" sz="1100" dirty="0" smtClean="0"/>
              <a:t>Kolike su </a:t>
            </a:r>
            <a:r>
              <a:rPr lang="hr-HR" sz="1100" dirty="0" smtClean="0">
                <a:solidFill>
                  <a:srgbClr val="FF0000"/>
                </a:solidFill>
              </a:rPr>
              <a:t>dimenzije sastavnice</a:t>
            </a:r>
            <a:r>
              <a:rPr lang="hr-HR" sz="1100" dirty="0" smtClean="0"/>
              <a:t> i koje sve podatke navodimo u njoj? </a:t>
            </a:r>
            <a:r>
              <a:rPr lang="hr-HR" sz="1100" dirty="0" smtClean="0">
                <a:solidFill>
                  <a:srgbClr val="FF0000"/>
                </a:solidFill>
              </a:rPr>
              <a:t>Skiciraj</a:t>
            </a:r>
            <a:r>
              <a:rPr lang="hr-HR" sz="1100" dirty="0" smtClean="0"/>
              <a:t> sastavnicu za format A3! </a:t>
            </a:r>
          </a:p>
          <a:p>
            <a:pPr marL="0" lvl="1"/>
            <a:r>
              <a:rPr lang="hr-HR" sz="1100" dirty="0" smtClean="0"/>
              <a:t>Da li je </a:t>
            </a:r>
            <a:r>
              <a:rPr lang="hr-HR" sz="1100" dirty="0" smtClean="0">
                <a:solidFill>
                  <a:srgbClr val="FF0000"/>
                </a:solidFill>
              </a:rPr>
              <a:t>ista</a:t>
            </a:r>
            <a:r>
              <a:rPr lang="hr-HR" sz="1100" dirty="0" smtClean="0"/>
              <a:t> i za format A4?</a:t>
            </a:r>
          </a:p>
          <a:p>
            <a:pPr marL="0" lvl="1"/>
            <a:endParaRPr lang="hr-HR" sz="1100" dirty="0" smtClean="0"/>
          </a:p>
          <a:p>
            <a:r>
              <a:rPr lang="hr-HR" sz="1100" dirty="0" smtClean="0"/>
              <a:t>Koje sve </a:t>
            </a:r>
            <a:r>
              <a:rPr lang="hr-HR" sz="1100" dirty="0" smtClean="0">
                <a:solidFill>
                  <a:srgbClr val="FF0000"/>
                </a:solidFill>
              </a:rPr>
              <a:t>tipove</a:t>
            </a:r>
            <a:r>
              <a:rPr lang="hr-HR" sz="1100" dirty="0" smtClean="0"/>
              <a:t> tehničkog pisma poznaješ?</a:t>
            </a:r>
          </a:p>
          <a:p>
            <a:r>
              <a:rPr lang="hr-HR" sz="1100" dirty="0" smtClean="0"/>
              <a:t>Da li je </a:t>
            </a:r>
            <a:r>
              <a:rPr lang="hr-HR" sz="1100" dirty="0" smtClean="0">
                <a:solidFill>
                  <a:srgbClr val="FF0000"/>
                </a:solidFill>
              </a:rPr>
              <a:t>šire</a:t>
            </a:r>
            <a:r>
              <a:rPr lang="hr-HR" sz="1100" dirty="0" smtClean="0"/>
              <a:t> pismo TIPA A ili TIPA B?</a:t>
            </a:r>
          </a:p>
          <a:p>
            <a:r>
              <a:rPr lang="hr-HR" sz="1100" dirty="0" smtClean="0"/>
              <a:t>Koje sve </a:t>
            </a:r>
            <a:r>
              <a:rPr lang="hr-HR" sz="1100" dirty="0" smtClean="0">
                <a:solidFill>
                  <a:srgbClr val="FF0000"/>
                </a:solidFill>
              </a:rPr>
              <a:t>karakteristike</a:t>
            </a:r>
            <a:r>
              <a:rPr lang="hr-HR" sz="1100" dirty="0" smtClean="0"/>
              <a:t> tehničkog </a:t>
            </a:r>
            <a:r>
              <a:rPr lang="hr-HR" sz="1100" dirty="0" smtClean="0"/>
              <a:t>pisma poznaješ</a:t>
            </a:r>
            <a:r>
              <a:rPr lang="hr-HR" sz="1100" dirty="0" smtClean="0"/>
              <a:t>?</a:t>
            </a:r>
          </a:p>
          <a:p>
            <a:r>
              <a:rPr lang="hr-HR" sz="1100" dirty="0" smtClean="0"/>
              <a:t>Koliko za </a:t>
            </a:r>
            <a:r>
              <a:rPr lang="hr-HR" sz="1100" dirty="0" smtClean="0"/>
              <a:t>pismo TIP A ukoliko je debljina </a:t>
            </a:r>
            <a:r>
              <a:rPr lang="hr-HR" sz="1100" dirty="0" smtClean="0"/>
              <a:t>linije </a:t>
            </a:r>
            <a:r>
              <a:rPr lang="hr-HR" sz="1100" dirty="0" smtClean="0">
                <a:solidFill>
                  <a:srgbClr val="FF0000"/>
                </a:solidFill>
              </a:rPr>
              <a:t>d=1mm</a:t>
            </a:r>
            <a:r>
              <a:rPr lang="hr-HR" sz="1100" dirty="0" smtClean="0"/>
              <a:t> iznosi: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nazivna visina </a:t>
            </a:r>
            <a:r>
              <a:rPr lang="hr-HR" sz="1100" b="1" dirty="0" smtClean="0">
                <a:solidFill>
                  <a:srgbClr val="FF0000"/>
                </a:solidFill>
              </a:rPr>
              <a:t>h</a:t>
            </a:r>
            <a:r>
              <a:rPr lang="hr-HR" sz="1100" dirty="0" smtClean="0"/>
              <a:t>?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prosječna širina </a:t>
            </a:r>
            <a:r>
              <a:rPr lang="hr-HR" sz="1100" b="1" dirty="0" smtClean="0">
                <a:solidFill>
                  <a:srgbClr val="FF0000"/>
                </a:solidFill>
              </a:rPr>
              <a:t>f</a:t>
            </a:r>
            <a:r>
              <a:rPr lang="hr-HR" sz="1100" dirty="0" smtClean="0"/>
              <a:t>?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razmak znakova </a:t>
            </a:r>
            <a:r>
              <a:rPr lang="hr-HR" sz="1100" b="1" dirty="0" smtClean="0">
                <a:solidFill>
                  <a:srgbClr val="FF0000"/>
                </a:solidFill>
              </a:rPr>
              <a:t>a</a:t>
            </a:r>
            <a:r>
              <a:rPr lang="hr-HR" sz="1100" dirty="0" smtClean="0"/>
              <a:t>?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razmak riječi </a:t>
            </a:r>
            <a:r>
              <a:rPr lang="hr-HR" sz="1100" b="1" dirty="0" smtClean="0">
                <a:solidFill>
                  <a:srgbClr val="FF0000"/>
                </a:solidFill>
              </a:rPr>
              <a:t>2a+f</a:t>
            </a:r>
            <a:r>
              <a:rPr lang="hr-HR" sz="1100" dirty="0" smtClean="0"/>
              <a:t>?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visina reda i prored </a:t>
            </a:r>
            <a:r>
              <a:rPr lang="hr-HR" sz="1100" b="1" dirty="0" smtClean="0">
                <a:solidFill>
                  <a:srgbClr val="FF0000"/>
                </a:solidFill>
              </a:rPr>
              <a:t>b</a:t>
            </a:r>
            <a:r>
              <a:rPr lang="hr-HR" sz="1100" dirty="0" smtClean="0"/>
              <a:t>?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hr-HR" sz="1100" dirty="0" smtClean="0"/>
              <a:t>širine </a:t>
            </a:r>
            <a:r>
              <a:rPr lang="hr-HR" sz="1100" dirty="0" smtClean="0"/>
              <a:t>pojedinih </a:t>
            </a:r>
            <a:r>
              <a:rPr lang="hr-HR" sz="1100" dirty="0" smtClean="0"/>
              <a:t>znakova (A B C D E F G H I J K L M N O P R S T U V Z ) ?</a:t>
            </a:r>
            <a:endParaRPr lang="hr-HR" sz="1100" dirty="0" smtClean="0"/>
          </a:p>
          <a:p>
            <a:r>
              <a:rPr lang="hr-HR" sz="1100" dirty="0" smtClean="0"/>
              <a:t>Što misliš, koliko iznose ako je debljina linije </a:t>
            </a:r>
            <a:r>
              <a:rPr lang="hr-HR" sz="1100" dirty="0" smtClean="0">
                <a:solidFill>
                  <a:srgbClr val="FF0000"/>
                </a:solidFill>
              </a:rPr>
              <a:t>d=0,5mm</a:t>
            </a:r>
            <a:r>
              <a:rPr lang="hr-HR" sz="1100" dirty="0" smtClean="0"/>
              <a:t>?  </a:t>
            </a:r>
          </a:p>
          <a:p>
            <a:r>
              <a:rPr lang="hr-HR" sz="1100" dirty="0" smtClean="0"/>
              <a:t>O čemu ovisi </a:t>
            </a:r>
            <a:r>
              <a:rPr lang="hr-HR" sz="1100" dirty="0" smtClean="0">
                <a:solidFill>
                  <a:srgbClr val="FF0000"/>
                </a:solidFill>
              </a:rPr>
              <a:t>odabir</a:t>
            </a:r>
            <a:r>
              <a:rPr lang="hr-HR" sz="1100" dirty="0" smtClean="0"/>
              <a:t> visine i širine tehničkog pisma?</a:t>
            </a:r>
          </a:p>
          <a:p>
            <a:endParaRPr lang="hr-HR" sz="1100" dirty="0" smtClean="0"/>
          </a:p>
          <a:p>
            <a:endParaRPr lang="hr-H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072206"/>
            <a:ext cx="5229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USPRAVNO USKO </a:t>
            </a:r>
            <a:r>
              <a:rPr lang="hr-HR" sz="2000" b="1" dirty="0" smtClean="0"/>
              <a:t>TP</a:t>
            </a:r>
          </a:p>
          <a:p>
            <a:pPr marL="457200" indent="-457200" algn="r"/>
            <a:r>
              <a:rPr lang="hr-HR" sz="2000" dirty="0" smtClean="0"/>
              <a:t>m</a:t>
            </a:r>
            <a:r>
              <a:rPr lang="hr-HR" sz="2000" dirty="0" smtClean="0"/>
              <a:t>ala tiskana slova</a:t>
            </a:r>
            <a:endParaRPr lang="hr-HR" sz="2000" dirty="0"/>
          </a:p>
        </p:txBody>
      </p:sp>
      <p:pic>
        <p:nvPicPr>
          <p:cNvPr id="7" name="Picture 6" descr="TP 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71721"/>
            <a:ext cx="6542303" cy="2657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075" y="6143644"/>
            <a:ext cx="3920487" cy="7143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UVOD U TEHNIČKO CRTANJE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8992" y="6335933"/>
            <a:ext cx="5229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000" b="1" dirty="0" smtClean="0"/>
              <a:t>ODABIR PISMA</a:t>
            </a:r>
            <a:endParaRPr lang="hr-H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571745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Nazivna visina </a:t>
            </a:r>
            <a:r>
              <a:rPr lang="hr-HR" sz="2000" b="1" dirty="0" smtClean="0">
                <a:solidFill>
                  <a:srgbClr val="FF0000"/>
                </a:solidFill>
              </a:rPr>
              <a:t>h</a:t>
            </a:r>
            <a:r>
              <a:rPr lang="hr-HR" sz="2000" dirty="0" smtClean="0"/>
              <a:t> </a:t>
            </a:r>
            <a:r>
              <a:rPr lang="vi-VN" sz="2000" dirty="0" smtClean="0"/>
              <a:t>i </a:t>
            </a:r>
            <a:r>
              <a:rPr lang="vi-VN" sz="2000" dirty="0" smtClean="0"/>
              <a:t>širina </a:t>
            </a:r>
            <a:r>
              <a:rPr lang="vi-VN" sz="2000" dirty="0" smtClean="0"/>
              <a:t>pisma</a:t>
            </a:r>
            <a:r>
              <a:rPr lang="hr-HR" sz="2000" dirty="0" smtClean="0"/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f</a:t>
            </a:r>
            <a:r>
              <a:rPr lang="vi-VN" sz="2000" dirty="0" smtClean="0"/>
              <a:t> odabiru se u ovisnosti </a:t>
            </a:r>
            <a:endParaRPr lang="hr-HR" sz="2000" dirty="0" smtClean="0"/>
          </a:p>
          <a:p>
            <a:r>
              <a:rPr lang="vi-VN" sz="2000" dirty="0" smtClean="0"/>
              <a:t>o raspoloživom prostoru i značenju teksta. 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vi-VN" sz="2000" dirty="0" smtClean="0"/>
              <a:t>Razmaci između pojedinih znakova </a:t>
            </a:r>
            <a:r>
              <a:rPr lang="hr-HR" sz="2000" b="1" dirty="0" smtClean="0">
                <a:solidFill>
                  <a:srgbClr val="FF0000"/>
                </a:solidFill>
              </a:rPr>
              <a:t>a</a:t>
            </a:r>
            <a:r>
              <a:rPr lang="hr-HR" sz="2000" dirty="0" smtClean="0"/>
              <a:t> </a:t>
            </a:r>
            <a:r>
              <a:rPr lang="vi-VN" sz="2000" dirty="0" smtClean="0"/>
              <a:t>nisu </a:t>
            </a:r>
            <a:r>
              <a:rPr lang="vi-VN" sz="2000" dirty="0" smtClean="0"/>
              <a:t>strogo propisani, </a:t>
            </a:r>
            <a:endParaRPr lang="hr-HR" sz="2000" dirty="0" smtClean="0"/>
          </a:p>
          <a:p>
            <a:r>
              <a:rPr lang="vi-VN" sz="2000" dirty="0" smtClean="0"/>
              <a:t>ali najpregledniji izgled se postiže </a:t>
            </a:r>
            <a:r>
              <a:rPr lang="hr-HR" sz="2000" dirty="0" smtClean="0"/>
              <a:t>ukoliko</a:t>
            </a:r>
            <a:r>
              <a:rPr lang="vi-VN" sz="2000" dirty="0" smtClean="0"/>
              <a:t> </a:t>
            </a:r>
            <a:r>
              <a:rPr lang="vi-VN" sz="2000" dirty="0" smtClean="0"/>
              <a:t>su </a:t>
            </a:r>
            <a:r>
              <a:rPr lang="vi-VN" sz="2000" dirty="0" smtClean="0"/>
              <a:t>površine </a:t>
            </a:r>
            <a:r>
              <a:rPr lang="vi-VN" sz="2000" dirty="0" smtClean="0"/>
              <a:t>između pojedinih </a:t>
            </a:r>
            <a:r>
              <a:rPr lang="vi-VN" sz="2000" dirty="0" smtClean="0"/>
              <a:t>znakova</a:t>
            </a:r>
            <a:r>
              <a:rPr lang="hr-HR" sz="2000" dirty="0" smtClean="0"/>
              <a:t> </a:t>
            </a:r>
            <a:r>
              <a:rPr lang="vi-VN" sz="2000" dirty="0" smtClean="0"/>
              <a:t>jednolike</a:t>
            </a:r>
            <a:r>
              <a:rPr lang="hr-HR" sz="2000" dirty="0" smtClean="0"/>
              <a:t>.</a:t>
            </a:r>
            <a:endParaRPr lang="vi-VN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71525" y="3474720"/>
            <a:ext cx="7588092" cy="1090137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dirty="0" err="1">
                <a:solidFill>
                  <a:srgbClr val="000000"/>
                </a:solidFill>
                <a:latin typeface="Arial" charset="0"/>
              </a:rPr>
              <a:t>hvala</a:t>
            </a:r>
            <a:r>
              <a:rPr lang="en-US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charset="0"/>
              </a:rPr>
              <a:t>pažnji</a:t>
            </a:r>
            <a:r>
              <a:rPr lang="en-US" sz="4800" dirty="0">
                <a:solidFill>
                  <a:srgbClr val="000000"/>
                </a:solidFill>
                <a:latin typeface="Arial" charset="0"/>
              </a:rPr>
              <a:t> 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SET 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3188" y="0"/>
            <a:ext cx="893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292845"/>
            <a:ext cx="5229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hr-HR" sz="2400" b="1" dirty="0" smtClean="0"/>
              <a:t>PAPIR ZA CRTANJE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0166" y="2511035"/>
            <a:ext cx="67151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numCol="2">
            <a:spAutoFit/>
          </a:bodyPr>
          <a:lstStyle/>
          <a:p>
            <a:pPr marL="457200" indent="-457200"/>
            <a:r>
              <a:rPr lang="hr-HR" sz="2000" dirty="0" smtClean="0">
                <a:latin typeface="+mj-lt"/>
              </a:rPr>
              <a:t>DEBLJINE:</a:t>
            </a:r>
          </a:p>
          <a:p>
            <a:pPr marL="457200" indent="-457200">
              <a:buFont typeface="+mj-lt"/>
              <a:buAutoNum type="arabicPeriod"/>
            </a:pPr>
            <a:endParaRPr lang="hr-HR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TVRDI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OBIČNI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+mj-lt"/>
              </a:rPr>
              <a:t>PROZIRNI</a:t>
            </a:r>
          </a:p>
          <a:p>
            <a:pPr marL="457200" indent="-457200">
              <a:buFont typeface="+mj-lt"/>
              <a:buAutoNum type="arabicPeriod"/>
            </a:pPr>
            <a:endParaRPr lang="hr-HR" sz="2000" dirty="0" smtClean="0">
              <a:latin typeface="+mj-lt"/>
            </a:endParaRPr>
          </a:p>
          <a:p>
            <a:pPr marL="457200" indent="-457200"/>
            <a:r>
              <a:rPr lang="hr-HR" sz="2000" dirty="0" smtClean="0">
                <a:latin typeface="+mj-lt"/>
              </a:rPr>
              <a:t>FORMATI:</a:t>
            </a:r>
          </a:p>
          <a:p>
            <a:pPr marL="457200" indent="-457200"/>
            <a:endParaRPr lang="hr-HR" sz="2000" dirty="0" smtClean="0">
              <a:latin typeface="+mj-lt"/>
            </a:endParaRPr>
          </a:p>
          <a:p>
            <a:pPr marL="457200" indent="-457200"/>
            <a:r>
              <a:rPr lang="hr-HR" sz="2000" dirty="0" smtClean="0">
                <a:latin typeface="+mj-lt"/>
              </a:rPr>
              <a:t>A4</a:t>
            </a:r>
          </a:p>
          <a:p>
            <a:pPr marL="457200" indent="-457200"/>
            <a:r>
              <a:rPr lang="hr-HR" sz="2000" dirty="0" smtClean="0">
                <a:latin typeface="+mj-lt"/>
              </a:rPr>
              <a:t>A3 </a:t>
            </a:r>
          </a:p>
          <a:p>
            <a:pPr marL="457200" indent="-457200"/>
            <a:r>
              <a:rPr lang="hr-HR" sz="2000" dirty="0" smtClean="0">
                <a:latin typeface="+mj-lt"/>
              </a:rPr>
              <a:t>...</a:t>
            </a:r>
          </a:p>
          <a:p>
            <a:pPr marL="457200" indent="-457200"/>
            <a:endParaRPr lang="hr-H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0075" y="6143644"/>
            <a:ext cx="3920487" cy="714356"/>
          </a:xfrm>
        </p:spPr>
        <p:txBody>
          <a:bodyPr lIns="0" tIns="0" rIns="0" bIns="0" anchor="ctr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sz="2000" dirty="0" smtClean="0">
                <a:solidFill>
                  <a:srgbClr val="000000"/>
                </a:solidFill>
                <a:latin typeface="Arial" charset="0"/>
              </a:rPr>
              <a:t>UVOD U TEHNIČKO CRTANJE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428992" y="6292845"/>
            <a:ext cx="5229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r"/>
            <a:r>
              <a:rPr lang="hr-HR" sz="2400" b="1" dirty="0" smtClean="0"/>
              <a:t>2. CRTALA I BRISALA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SE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0488" y="0"/>
            <a:ext cx="8963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627</Words>
  <PresentationFormat>On-screen Show (4:3)</PresentationFormat>
  <Paragraphs>186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UVOD U  TEHNIČKO CRTANJE</vt:lpstr>
      <vt:lpstr>1.UVOD U  TEHNIČKO CRTANJE</vt:lpstr>
      <vt:lpstr>1-1 OSNOVNI  CRTAĆI PRIBOR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1-2 FORMATI + SASTAVNICA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1-3 TEHNIČKO PISMO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hvala na pažnji 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 LIKOVNU UMJETNOST</dc:title>
  <cp:lastModifiedBy>vbr</cp:lastModifiedBy>
  <cp:revision>34</cp:revision>
  <dcterms:modified xsi:type="dcterms:W3CDTF">2012-10-07T19:54:22Z</dcterms:modified>
</cp:coreProperties>
</file>