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549" r:id="rId7"/>
    <p:sldId id="269" r:id="rId8"/>
    <p:sldId id="263" r:id="rId9"/>
    <p:sldId id="264" r:id="rId10"/>
    <p:sldId id="550" r:id="rId11"/>
    <p:sldId id="268" r:id="rId12"/>
    <p:sldId id="551" r:id="rId13"/>
    <p:sldId id="552" r:id="rId14"/>
    <p:sldId id="553" r:id="rId15"/>
    <p:sldId id="560" r:id="rId16"/>
    <p:sldId id="554" r:id="rId17"/>
    <p:sldId id="273" r:id="rId18"/>
    <p:sldId id="270" r:id="rId19"/>
    <p:sldId id="271" r:id="rId20"/>
    <p:sldId id="546" r:id="rId21"/>
    <p:sldId id="275" r:id="rId22"/>
    <p:sldId id="556" r:id="rId23"/>
    <p:sldId id="557" r:id="rId24"/>
    <p:sldId id="276" r:id="rId25"/>
    <p:sldId id="277" r:id="rId26"/>
    <p:sldId id="279" r:id="rId27"/>
    <p:sldId id="559" r:id="rId28"/>
    <p:sldId id="555" r:id="rId29"/>
    <p:sldId id="258" r:id="rId30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4CCCFD2-2710-4DCB-9CEA-E180FF354DA7}" type="datetime1">
              <a:rPr lang="hr-HR" smtClean="0"/>
              <a:t>29.1.2026.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CDDF4CC-79AA-4477-8A5C-A81E158CAC6D}" type="datetime1">
              <a:rPr lang="hr-HR" smtClean="0"/>
              <a:pPr/>
              <a:t>29.1.2026.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Uredite stilove teksta matrice</a:t>
            </a:r>
            <a:endParaRPr lang="hr-HR" noProof="0" dirty="0"/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653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3F328C-D652-4D56-B661-248CACCE5850}" type="datetime1">
              <a:rPr lang="hr-HR" smtClean="0"/>
              <a:pPr/>
              <a:t>29.1.2026.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liku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7B9B97-1F5A-4582-8F9A-A84217769AE8}" type="datetime1">
              <a:rPr lang="hr-HR" smtClean="0"/>
              <a:pPr/>
              <a:t>29.1.2026.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F5939F-0EB5-4966-BEB2-8059C27E71D8}" type="datetime1">
              <a:rPr lang="hr-HR" smtClean="0"/>
              <a:pPr/>
              <a:t>29.1.2026.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099AF9-3E05-4986-BEFD-CFD6F14661D4}" type="datetime1">
              <a:rPr lang="hr-HR" smtClean="0"/>
              <a:pPr/>
              <a:t>29.1.2026.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  <p:grpSp>
        <p:nvGrpSpPr>
          <p:cNvPr id="7" name="Grup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Ravni poveznik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ni poveznik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F1CA04-9144-4D04-BD14-337438548908}" type="datetime1">
              <a:rPr lang="hr-HR" smtClean="0"/>
              <a:pPr/>
              <a:t>29.1.2026.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slajd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Ravni poveznik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ni poveznik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Ravni poveznik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ravokut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8" name="Pravokut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  <a:endParaRPr lang="hr-HR" noProof="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Rezervirano mjesto za sliku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9" name="Tekst uputa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hr-HR" sz="1200" b="1" i="1" noProof="0" dirty="0">
                <a:latin typeface="Arial" pitchFamily="34" charset="0"/>
                <a:cs typeface="Arial" pitchFamily="34" charset="0"/>
              </a:rPr>
              <a:t>NAPOMENA:</a:t>
            </a:r>
          </a:p>
          <a:p>
            <a:pPr rtl="0"/>
            <a:r>
              <a:rPr lang="hr-HR" sz="1200" i="1" noProof="0" dirty="0">
                <a:latin typeface="Arial" pitchFamily="34" charset="0"/>
                <a:cs typeface="Arial" pitchFamily="34" charset="0"/>
              </a:rPr>
              <a:t>da biste promijenili sliku na slajdu, odaberite sliku pa je izbrišite. Nakon toga kliknite ikonu Slike u rezerviranom mjestu da biste umetnuli željenu sliku.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Ravni poveznik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avni poveznik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Pravokutni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Ravni poveznik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vni poveznik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99AC0A-8F02-48E5-B92A-0CDFB2A51631}" type="datetime1">
              <a:rPr lang="hr-HR" smtClean="0"/>
              <a:pPr/>
              <a:t>29.1.2026.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8DCC22-DB97-417E-B1F3-BBFE638A4472}" type="datetime1">
              <a:rPr lang="hr-HR" smtClean="0"/>
              <a:pPr/>
              <a:t>29.1.2026.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FEEF75-F895-47D0-98C5-793777417A10}" type="datetime1">
              <a:rPr lang="hr-HR" smtClean="0"/>
              <a:pPr/>
              <a:t>29.1.2026.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4BA695E-CCA2-4B1E-AF18-4DC32ACC67B4}" type="datetime1">
              <a:rPr lang="hr-HR" smtClean="0"/>
              <a:pPr/>
              <a:t>29.1.2026.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51BF9C-8F4A-47F2-8A13-6B19BDD6EC2B}" type="datetime1">
              <a:rPr lang="hr-HR" smtClean="0"/>
              <a:pPr/>
              <a:t>29.1.2026.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7700B8A-AFEB-461D-942C-7F3D4F87E890}" type="datetime1">
              <a:rPr lang="hr-HR" smtClean="0"/>
              <a:pPr/>
              <a:t>29.1.2026.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hr-HR" dirty="0"/>
              <a:t>Uredite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hr-HR" dirty="0"/>
              <a:t>Uredite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  <a:p>
            <a:pPr lvl="5" rtl="0"/>
            <a:r>
              <a:rPr lang="hr-HR" dirty="0"/>
              <a:t>Šesta razina</a:t>
            </a:r>
          </a:p>
          <a:p>
            <a:pPr lvl="6" rtl="0"/>
            <a:r>
              <a:rPr lang="hr-HR" dirty="0"/>
              <a:t>Sedma razina</a:t>
            </a:r>
          </a:p>
          <a:p>
            <a:pPr lvl="7" rtl="0"/>
            <a:r>
              <a:rPr lang="hr-HR" dirty="0"/>
              <a:t>Osma razina</a:t>
            </a:r>
          </a:p>
          <a:p>
            <a:pPr lvl="8" rtl="0"/>
            <a:r>
              <a:rPr lang="hr-HR" dirty="0"/>
              <a:t>Deveta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BBADB7A-79D5-4A29-8F0A-909F37374057}" type="datetime1">
              <a:rPr lang="hr-HR" smtClean="0"/>
              <a:pPr/>
              <a:t>29.1.2026.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hr-HR" smtClean="0"/>
              <a:pPr/>
              <a:t>‹#›</a:t>
            </a:fld>
            <a:endParaRPr lang="hr-HR" dirty="0"/>
          </a:p>
        </p:txBody>
      </p:sp>
      <p:grpSp>
        <p:nvGrpSpPr>
          <p:cNvPr id="15" name="Grup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Ravni poveznik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ni poveznik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tech.hr/wp-content/uploads/2020/03/slojevi_ceste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2.wp.com/tris.com.hr/wp-content/uploads/2014/04/P1018126.jpg" TargetMode="Externa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b/b8/ThomasTelford.jpg/330px-ThomasTelford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d/d6/John_Loudon_McAdam.jpg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e/ed/Transasia_trade_routes_1stC_CE_gr2.png/495px-Transasia_trade_routes_1stC_CE_gr2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pPr rtl="0"/>
            <a:r>
              <a:rPr lang="hr-HR" sz="60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Povijesni razvoj cesta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33BF9B6-18F1-41BA-AE8C-F404314B93A1}"/>
              </a:ext>
            </a:extLst>
          </p:cNvPr>
          <p:cNvSpPr txBox="1"/>
          <p:nvPr/>
        </p:nvSpPr>
        <p:spPr>
          <a:xfrm>
            <a:off x="8531443" y="6045693"/>
            <a:ext cx="357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2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Darko Jezidžić, dipl.inž.građ.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635C5D18-1974-42F6-9DB0-09432E1A1471}"/>
              </a:ext>
            </a:extLst>
          </p:cNvPr>
          <p:cNvGrpSpPr/>
          <p:nvPr/>
        </p:nvGrpSpPr>
        <p:grpSpPr>
          <a:xfrm>
            <a:off x="7953375" y="1352676"/>
            <a:ext cx="4613429" cy="4130293"/>
            <a:chOff x="7953375" y="1352676"/>
            <a:chExt cx="4613429" cy="413029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6D859EE-3305-4EB5-B889-B29D7D075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3375" y="1352676"/>
              <a:ext cx="4057649" cy="4130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Pravokutnik 6">
              <a:extLst>
                <a:ext uri="{FF2B5EF4-FFF2-40B4-BE49-F238E27FC236}">
                  <a16:creationId xmlns:a16="http://schemas.microsoft.com/office/drawing/2014/main" id="{59D851CE-4E6E-415C-8320-0E74BE04BF3D}"/>
                </a:ext>
              </a:extLst>
            </p:cNvPr>
            <p:cNvSpPr/>
            <p:nvPr/>
          </p:nvSpPr>
          <p:spPr>
            <a:xfrm>
              <a:off x="7994804" y="5159855"/>
              <a:ext cx="4572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hr-HR" sz="1000" dirty="0">
                  <a:solidFill>
                    <a:srgbClr val="2704BC"/>
                  </a:solidFill>
                </a:rPr>
                <a:t>https://hr.wikipedia.org/wiki/Datoteka:PompeiiStreet.jpg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Slojevi rimske ceste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4203" y="1546934"/>
            <a:ext cx="5203648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</a:t>
            </a:r>
            <a:r>
              <a:rPr lang="hr-HR" sz="2800" dirty="0">
                <a:solidFill>
                  <a:srgbClr val="000099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1.Statumen- </a:t>
            </a: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najdonji sloj od lomljenog kamena.</a:t>
            </a:r>
          </a:p>
          <a:p>
            <a:pPr>
              <a:buNone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 </a:t>
            </a:r>
            <a:r>
              <a:rPr lang="hr-HR" sz="2800" dirty="0">
                <a:solidFill>
                  <a:srgbClr val="000099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2.Ruderati</a:t>
            </a: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– sloj od kamena veličine šake.</a:t>
            </a:r>
          </a:p>
          <a:p>
            <a:pPr>
              <a:buNone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 </a:t>
            </a:r>
            <a:r>
              <a:rPr lang="hr-HR" sz="2800" dirty="0">
                <a:solidFill>
                  <a:srgbClr val="000099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3.Nucleus</a:t>
            </a: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– sloj od krupnijih frakcija kamene sitneži  ili opeke.</a:t>
            </a:r>
          </a:p>
          <a:p>
            <a:pPr>
              <a:buNone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 </a:t>
            </a:r>
            <a:r>
              <a:rPr lang="hr-HR" sz="2800" dirty="0">
                <a:solidFill>
                  <a:srgbClr val="000099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4.Summa crusta </a:t>
            </a: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– sloj od sitnog tucanika od kamenih ploča.</a:t>
            </a:r>
          </a:p>
          <a:p>
            <a:pPr>
              <a:buNone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  Najčešće su svi slojevi bili povezani vapnenom žbukom.</a:t>
            </a:r>
          </a:p>
        </p:txBody>
      </p:sp>
      <p:pic>
        <p:nvPicPr>
          <p:cNvPr id="4" name="Picture 2" descr="C:\Users\korisnik\Desktop\12-6-2012- 19-40-56.png">
            <a:extLst>
              <a:ext uri="{FF2B5EF4-FFF2-40B4-BE49-F238E27FC236}">
                <a16:creationId xmlns:a16="http://schemas.microsoft.com/office/drawing/2014/main" id="{59EF8696-C346-4AD3-BC40-625E9FFEC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5794" y="1794584"/>
            <a:ext cx="5772003" cy="366518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orisnik\Desktop\12-6-2012- 19-37-41.png">
            <a:extLst>
              <a:ext uri="{FF2B5EF4-FFF2-40B4-BE49-F238E27FC236}">
                <a16:creationId xmlns:a16="http://schemas.microsoft.com/office/drawing/2014/main" id="{7CE02EB7-33EC-480D-838E-8AFDA9D1DF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5081" y="339932"/>
            <a:ext cx="10601837" cy="6178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83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461A4-69FB-CCEE-991C-54837443B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D7F68E-5289-54EB-6428-B85BC59A90B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18019" cy="6810375"/>
          </a:xfrm>
        </p:grpSpPr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78C79155-E493-3E2F-10F4-4176C7168C7C}"/>
                </a:ext>
              </a:extLst>
            </p:cNvPr>
            <p:cNvGrpSpPr/>
            <p:nvPr/>
          </p:nvGrpSpPr>
          <p:grpSpPr>
            <a:xfrm>
              <a:off x="0" y="0"/>
              <a:ext cx="12118019" cy="6810375"/>
              <a:chOff x="0" y="23813"/>
              <a:chExt cx="12118019" cy="6810375"/>
            </a:xfrm>
          </p:grpSpPr>
          <p:pic>
            <p:nvPicPr>
              <p:cNvPr id="3074" name="Picture 2" descr="rimske ceste  - poprečni presjek">
                <a:extLst>
                  <a:ext uri="{FF2B5EF4-FFF2-40B4-BE49-F238E27FC236}">
                    <a16:creationId xmlns:a16="http://schemas.microsoft.com/office/drawing/2014/main" id="{132A0CED-CEAA-E63B-97FA-8539C014EC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813"/>
                <a:ext cx="12118019" cy="6810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Pravokutnik 7">
                <a:extLst>
                  <a:ext uri="{FF2B5EF4-FFF2-40B4-BE49-F238E27FC236}">
                    <a16:creationId xmlns:a16="http://schemas.microsoft.com/office/drawing/2014/main" id="{C8B1E35A-58B0-C517-07BA-9B0CA606CAB3}"/>
                  </a:ext>
                </a:extLst>
              </p:cNvPr>
              <p:cNvSpPr/>
              <p:nvPr/>
            </p:nvSpPr>
            <p:spPr>
              <a:xfrm>
                <a:off x="73981" y="6053222"/>
                <a:ext cx="6096000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hr-HR" sz="1400" dirty="0">
                    <a:solidFill>
                      <a:srgbClr val="2704BC"/>
                    </a:solidFill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https://www.geotech.hr/wp-content/uploads/2020/03/slojevi_ceste.jpg</a:t>
                </a:r>
                <a:r>
                  <a:rPr lang="hr-HR" sz="1400" dirty="0">
                    <a:solidFill>
                      <a:srgbClr val="2704BC"/>
                    </a:solidFill>
                  </a:rPr>
                  <a:t> 2.9.2020.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857942A-963F-1479-D085-E3F25C266DCF}"/>
                </a:ext>
              </a:extLst>
            </p:cNvPr>
            <p:cNvSpPr txBox="1"/>
            <p:nvPr/>
          </p:nvSpPr>
          <p:spPr>
            <a:xfrm>
              <a:off x="2259874" y="1275077"/>
              <a:ext cx="2325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r-HR" dirty="0"/>
                <a:t>Summa crusta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166CB0-0EA2-93BD-29F3-3317E1580B5F}"/>
                </a:ext>
              </a:extLst>
            </p:cNvPr>
            <p:cNvSpPr txBox="1"/>
            <p:nvPr/>
          </p:nvSpPr>
          <p:spPr>
            <a:xfrm>
              <a:off x="6566263" y="3179548"/>
              <a:ext cx="120613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r-HR" dirty="0"/>
                <a:t>Ruderatio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82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9C4273-F38E-40A0-AC57-7AA038C74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046" y="1427584"/>
            <a:ext cx="11192848" cy="5170700"/>
          </a:xfrm>
        </p:spPr>
        <p:txBody>
          <a:bodyPr>
            <a:normAutofit/>
          </a:bodyPr>
          <a:lstStyle/>
          <a:p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Temeljnog tla – podloga na kojoj se gradilo se zbijala kako bi bila kompaktna i kako bi se izbjeglo slijeganje kolničke konstrukcije i koji se prekrivao pijeskom ili žbukom (eng. mortar).</a:t>
            </a:r>
          </a:p>
          <a:p>
            <a:r>
              <a:rPr lang="hr-HR" b="1" dirty="0">
                <a:solidFill>
                  <a:srgbClr val="2704BC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Statumen</a:t>
            </a:r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– sloj koji se postavljao na zbijeno temeljno tlo, a sastojao se od lomljenog kamena minimalne granulacije od 5 cm, debljina ovog sloja iznosila je od 25 do 60 cm.</a:t>
            </a:r>
          </a:p>
          <a:p>
            <a:r>
              <a:rPr lang="hr-HR" b="1" dirty="0">
                <a:solidFill>
                  <a:srgbClr val="2704BC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Rudus (</a:t>
            </a:r>
            <a:r>
              <a:rPr lang="hr-HR" b="1" dirty="0" err="1">
                <a:solidFill>
                  <a:srgbClr val="2704BC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ruderatio</a:t>
            </a:r>
            <a:r>
              <a:rPr lang="hr-HR" b="1" dirty="0">
                <a:solidFill>
                  <a:srgbClr val="2704BC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)</a:t>
            </a:r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– sloj debljine 20 cm koji se sastojao od lomljenog kamena promjera 5 cm u cementnom mortu.</a:t>
            </a:r>
          </a:p>
          <a:p>
            <a:endParaRPr lang="hr-HR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  <a:p>
            <a:r>
              <a:rPr lang="hr-HR" b="1" dirty="0">
                <a:solidFill>
                  <a:srgbClr val="2704BC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Nucleus</a:t>
            </a:r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– betonski nosivi sloj izgrađen od cementa, pijeska i šljunka debljine 30 cm.</a:t>
            </a:r>
          </a:p>
          <a:p>
            <a:endParaRPr lang="hr-HR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  <a:p>
            <a:r>
              <a:rPr lang="hr-HR" b="1" dirty="0">
                <a:solidFill>
                  <a:srgbClr val="2704BC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Summum dorsum (summa crusta) </a:t>
            </a:r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– završni sloj koji se sastojao od velikih kamenih ploča debljine 15 cm.</a:t>
            </a:r>
          </a:p>
          <a:p>
            <a:endParaRPr lang="hr-HR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E444D5B-1D18-4E00-A7D8-C6DDC6ACD456}"/>
              </a:ext>
            </a:extLst>
          </p:cNvPr>
          <p:cNvSpPr/>
          <p:nvPr/>
        </p:nvSpPr>
        <p:spPr>
          <a:xfrm>
            <a:off x="1104900" y="660932"/>
            <a:ext cx="7697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Rimske ceste sastojale su se od više slojeva:</a:t>
            </a:r>
          </a:p>
        </p:txBody>
      </p:sp>
    </p:spTree>
    <p:extLst>
      <p:ext uri="{BB962C8B-B14F-4D97-AF65-F5344CB8AC3E}">
        <p14:creationId xmlns:p14="http://schemas.microsoft.com/office/powerpoint/2010/main" val="19906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91567" y="1688109"/>
            <a:ext cx="10393792" cy="4535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Osim</a:t>
            </a:r>
            <a:r>
              <a:rPr lang="it-IT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cesta, bili su </a:t>
            </a: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izgrađeni cestovni objekti kao što su: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mostovi,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propusti,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vijadukti,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tuneli (Posillipo duljine 770 m, širine 6 m, koji je imao nekoliko otvora za osvjetljavanje)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potporni i obložni zidovi itd.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800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800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800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800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DF106744-4E50-4B89-B6B8-A9E95F50F77B}"/>
              </a:ext>
            </a:extLst>
          </p:cNvPr>
          <p:cNvSpPr txBox="1">
            <a:spLocks/>
          </p:cNvSpPr>
          <p:nvPr/>
        </p:nvSpPr>
        <p:spPr>
          <a:xfrm>
            <a:off x="211569" y="153517"/>
            <a:ext cx="11765902" cy="820648"/>
          </a:xfrm>
          <a:prstGeom prst="rect">
            <a:avLst/>
          </a:prstGeom>
        </p:spPr>
        <p:txBody>
          <a:bodyPr vert="horz" lIns="0" tIns="45720" rIns="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rgbClr val="2704BC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Mreža prometnica sagrađenih u Rimsko doba na tlu </a:t>
            </a:r>
            <a:r>
              <a:rPr lang="hr-HR" b="1" dirty="0">
                <a:solidFill>
                  <a:srgbClr val="2704BC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Hrvatske (karta)</a:t>
            </a:r>
            <a:endParaRPr lang="hr-HR" dirty="0">
              <a:solidFill>
                <a:srgbClr val="2704BC"/>
              </a:solidFill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E11EC7F-E8D1-4ECF-9B45-06D213A928D8}"/>
              </a:ext>
            </a:extLst>
          </p:cNvPr>
          <p:cNvSpPr txBox="1"/>
          <p:nvPr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DDB0D0AA-DA6A-41A0-A674-B5BFD50E6050}"/>
              </a:ext>
            </a:extLst>
          </p:cNvPr>
          <p:cNvGrpSpPr/>
          <p:nvPr/>
        </p:nvGrpSpPr>
        <p:grpSpPr>
          <a:xfrm>
            <a:off x="1763486" y="974165"/>
            <a:ext cx="8593493" cy="5883835"/>
            <a:chOff x="469219" y="1413956"/>
            <a:chExt cx="7707115" cy="5444044"/>
          </a:xfrm>
        </p:grpSpPr>
        <p:pic>
          <p:nvPicPr>
            <p:cNvPr id="2" name="Slika 1">
              <a:extLst>
                <a:ext uri="{FF2B5EF4-FFF2-40B4-BE49-F238E27FC236}">
                  <a16:creationId xmlns:a16="http://schemas.microsoft.com/office/drawing/2014/main" id="{8CCED1B0-5743-47DA-AC1B-BDBD9CFB6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9219" y="1413956"/>
              <a:ext cx="7707115" cy="5444044"/>
            </a:xfrm>
            <a:prstGeom prst="rect">
              <a:avLst/>
            </a:prstGeom>
          </p:spPr>
        </p:pic>
        <p:sp>
          <p:nvSpPr>
            <p:cNvPr id="5" name="TekstniOkvir 4">
              <a:extLst>
                <a:ext uri="{FF2B5EF4-FFF2-40B4-BE49-F238E27FC236}">
                  <a16:creationId xmlns:a16="http://schemas.microsoft.com/office/drawing/2014/main" id="{773A132D-E918-4A7A-AA76-9969B350716F}"/>
                </a:ext>
              </a:extLst>
            </p:cNvPr>
            <p:cNvSpPr txBox="1"/>
            <p:nvPr/>
          </p:nvSpPr>
          <p:spPr>
            <a:xfrm>
              <a:off x="692459" y="6273596"/>
              <a:ext cx="22105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100" dirty="0">
                  <a:solidFill>
                    <a:srgbClr val="2704BC"/>
                  </a:solidFill>
                </a:rPr>
                <a:t>Izvor: brod.pfri.hr, predavanje1 povijest cesta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061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0EEC6773-DCE8-4F71-B4B6-1890FBF22DD9}"/>
              </a:ext>
            </a:extLst>
          </p:cNvPr>
          <p:cNvSpPr/>
          <p:nvPr/>
        </p:nvSpPr>
        <p:spPr>
          <a:xfrm>
            <a:off x="457200" y="305485"/>
            <a:ext cx="11187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Mreža glavnih cesta u rimskim provincijama “Dalmatia” i “Panonia”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D76B3A6A-0E0E-47FD-A5BB-05831D068F4F}"/>
              </a:ext>
            </a:extLst>
          </p:cNvPr>
          <p:cNvGrpSpPr/>
          <p:nvPr/>
        </p:nvGrpSpPr>
        <p:grpSpPr>
          <a:xfrm>
            <a:off x="341300" y="1511551"/>
            <a:ext cx="5465807" cy="5040964"/>
            <a:chOff x="341300" y="1511551"/>
            <a:chExt cx="5465807" cy="5040964"/>
          </a:xfrm>
        </p:grpSpPr>
        <p:pic>
          <p:nvPicPr>
            <p:cNvPr id="2" name="Slika 1">
              <a:extLst>
                <a:ext uri="{FF2B5EF4-FFF2-40B4-BE49-F238E27FC236}">
                  <a16:creationId xmlns:a16="http://schemas.microsoft.com/office/drawing/2014/main" id="{AF7608C0-6C1A-4635-99F4-8AADC92C8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300" y="1511551"/>
              <a:ext cx="5465807" cy="4954771"/>
            </a:xfrm>
            <a:prstGeom prst="rect">
              <a:avLst/>
            </a:prstGeom>
          </p:spPr>
        </p:pic>
        <p:sp>
          <p:nvSpPr>
            <p:cNvPr id="4" name="Pravokutnik 3">
              <a:extLst>
                <a:ext uri="{FF2B5EF4-FFF2-40B4-BE49-F238E27FC236}">
                  <a16:creationId xmlns:a16="http://schemas.microsoft.com/office/drawing/2014/main" id="{3E21CCC8-D5F6-4A0A-9221-746E69E6EDB9}"/>
                </a:ext>
              </a:extLst>
            </p:cNvPr>
            <p:cNvSpPr/>
            <p:nvPr/>
          </p:nvSpPr>
          <p:spPr>
            <a:xfrm>
              <a:off x="341300" y="5998517"/>
              <a:ext cx="315749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000" dirty="0">
                  <a:solidFill>
                    <a:srgbClr val="2704BC"/>
                  </a:solidFill>
                </a:rPr>
                <a:t>Izvor: Legac I., Cestovne prometnice I, Fakultet prometnih znanosti Sveučilišta u Zagrebu, Zagreb, 2006.</a:t>
              </a:r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3389980D-3C9B-4DF4-AA65-C4860FBA7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61" y="1413481"/>
            <a:ext cx="3161832" cy="25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2D1B17A3-4F25-40F4-8316-1338BE8C2741}"/>
              </a:ext>
            </a:extLst>
          </p:cNvPr>
          <p:cNvGrpSpPr/>
          <p:nvPr/>
        </p:nvGrpSpPr>
        <p:grpSpPr>
          <a:xfrm>
            <a:off x="9200039" y="2803617"/>
            <a:ext cx="2947571" cy="3930095"/>
            <a:chOff x="9200039" y="2803617"/>
            <a:chExt cx="2947571" cy="3930095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E102B7BC-2951-4483-8519-886B9C3F2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0039" y="2803617"/>
              <a:ext cx="2947571" cy="3930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Pravokutnik 5">
              <a:extLst>
                <a:ext uri="{FF2B5EF4-FFF2-40B4-BE49-F238E27FC236}">
                  <a16:creationId xmlns:a16="http://schemas.microsoft.com/office/drawing/2014/main" id="{9581386A-F857-46B4-8609-7ED8729F39CF}"/>
                </a:ext>
              </a:extLst>
            </p:cNvPr>
            <p:cNvSpPr/>
            <p:nvPr/>
          </p:nvSpPr>
          <p:spPr>
            <a:xfrm>
              <a:off x="9200039" y="2919404"/>
              <a:ext cx="294757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000" dirty="0">
                  <a:solidFill>
                    <a:srgbClr val="2704BC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https://i2.wp.com/tris.com.hr/wp-content/uploads/2014/04/P1018126.jpg</a:t>
              </a:r>
              <a:r>
                <a:rPr lang="hr-HR" sz="1000" dirty="0">
                  <a:solidFill>
                    <a:srgbClr val="2704BC"/>
                  </a:solidFill>
                </a:rPr>
                <a:t>. 2.9.2020.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73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DF106744-4E50-4B89-B6B8-A9E95F50F77B}"/>
              </a:ext>
            </a:extLst>
          </p:cNvPr>
          <p:cNvSpPr txBox="1">
            <a:spLocks/>
          </p:cNvSpPr>
          <p:nvPr/>
        </p:nvSpPr>
        <p:spPr>
          <a:xfrm>
            <a:off x="1112593" y="368960"/>
            <a:ext cx="8229600" cy="820648"/>
          </a:xfrm>
          <a:prstGeom prst="rect">
            <a:avLst/>
          </a:prstGeom>
        </p:spPr>
        <p:txBody>
          <a:bodyPr vert="horz" lIns="0" tIns="45720" rIns="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Rimske ceste na području Istre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CBB7059-183C-4701-93B3-C7258CFFE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63" y="1709335"/>
            <a:ext cx="4695601" cy="489526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149C0EE-A7C7-4B6D-88B9-9DA41A8BB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107" y="2277406"/>
            <a:ext cx="4388601" cy="341542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6D6F0DF0-4D06-4E0D-8018-88740144CD31}"/>
              </a:ext>
            </a:extLst>
          </p:cNvPr>
          <p:cNvSpPr txBox="1"/>
          <p:nvPr/>
        </p:nvSpPr>
        <p:spPr>
          <a:xfrm>
            <a:off x="8868867" y="734284"/>
            <a:ext cx="2210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solidFill>
                  <a:srgbClr val="2704BC"/>
                </a:solidFill>
              </a:rPr>
              <a:t>Izvor: brod.pfri.hr, predavanje1 povijest cesta</a:t>
            </a:r>
          </a:p>
        </p:txBody>
      </p:sp>
    </p:spTree>
    <p:extLst>
      <p:ext uri="{BB962C8B-B14F-4D97-AF65-F5344CB8AC3E}">
        <p14:creationId xmlns:p14="http://schemas.microsoft.com/office/powerpoint/2010/main" val="9155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231" y="195309"/>
            <a:ext cx="8229600" cy="1108436"/>
          </a:xfrm>
        </p:spPr>
        <p:txBody>
          <a:bodyPr>
            <a:noAutofit/>
          </a:bodyPr>
          <a:lstStyle/>
          <a:p>
            <a:pPr algn="l"/>
            <a:br>
              <a:rPr lang="hr-HR" sz="3200" b="1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</a:br>
            <a:br>
              <a:rPr lang="hr-HR" sz="3200" b="1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</a:br>
            <a:r>
              <a:rPr lang="hr-HR" sz="3200" b="1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Srednji vijek</a:t>
            </a:r>
            <a:br>
              <a:rPr lang="hr-HR" sz="3200" b="1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</a:br>
            <a:endParaRPr lang="hr-HR" sz="3200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7672" y="1538473"/>
            <a:ext cx="11489487" cy="4840303"/>
          </a:xfrm>
        </p:spPr>
        <p:txBody>
          <a:bodyPr>
            <a:normAutofit fontScale="92500" lnSpcReduction="20000"/>
          </a:bodyPr>
          <a:lstStyle/>
          <a:p>
            <a:r>
              <a:rPr lang="hr-HR" sz="31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Propašću Rimskog carstva 476. godine prestaje u Europi gotovo svaka djelatnost na gradnji novih cesta sve do XII. stoljeća. </a:t>
            </a:r>
          </a:p>
          <a:p>
            <a:r>
              <a:rPr lang="hr-HR" sz="31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Tek stvaranjem većih naselja i razvitkom trgovine počinje opet izgradnja cesta. Kod toga se brže razvijaju gradske ceste nego ostale zemaljske ceste. </a:t>
            </a:r>
          </a:p>
          <a:p>
            <a:r>
              <a:rPr lang="hr-HR" sz="31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Brojni rimski putovi su napušteni, a samo preko nekih se održava</a:t>
            </a:r>
            <a:r>
              <a:rPr lang="it-IT" sz="31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</a:t>
            </a:r>
            <a:r>
              <a:rPr lang="hr-HR" sz="31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promet</a:t>
            </a:r>
            <a:r>
              <a:rPr lang="it-IT" sz="31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. </a:t>
            </a:r>
            <a:r>
              <a:rPr lang="hr-HR" sz="31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Za potrebe trgovine i u vojne svrhe grade se ceste za karavane.</a:t>
            </a:r>
          </a:p>
          <a:p>
            <a:r>
              <a:rPr lang="hr-HR" sz="3500" b="1" i="1" u="sng" dirty="0">
                <a:solidFill>
                  <a:srgbClr val="2704BC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Odvijanje prometa između starih naroda zapravo je bio </a:t>
            </a:r>
            <a:r>
              <a:rPr lang="hr-HR" sz="3500" b="1" i="1" u="sng" dirty="0" err="1">
                <a:solidFill>
                  <a:srgbClr val="2704BC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najitenzivniji</a:t>
            </a:r>
            <a:r>
              <a:rPr lang="hr-HR" sz="3500" b="1" i="1" u="sng" dirty="0">
                <a:solidFill>
                  <a:srgbClr val="2704BC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 na vodi, </a:t>
            </a:r>
            <a:r>
              <a:rPr lang="pl-PL" sz="3500" b="1" i="1" u="sng" dirty="0">
                <a:solidFill>
                  <a:srgbClr val="2704BC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 odnosno u pomorskom prometu.</a:t>
            </a:r>
          </a:p>
          <a:p>
            <a:r>
              <a:rPr lang="hr-HR" sz="31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U toku čitave prve polovine srednjeg vijeka gotovo i da se nisu gradile ceste na europskom kontinentu.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D096453-8930-4C03-A0EB-4BEEA1CADDAC}"/>
              </a:ext>
            </a:extLst>
          </p:cNvPr>
          <p:cNvSpPr txBox="1"/>
          <p:nvPr/>
        </p:nvSpPr>
        <p:spPr>
          <a:xfrm>
            <a:off x="6187736" y="682225"/>
            <a:ext cx="468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2704BC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Izvor: Predavanja, prof. Snježana Delladio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6CA399-41E9-4560-8A71-342467FD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Razvitak europske cestogradnje u 18.st.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18DC24-7A32-4A8B-8F83-209C30AC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42" y="1324992"/>
            <a:ext cx="6751837" cy="30872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Austrija:</a:t>
            </a:r>
          </a:p>
          <a:p>
            <a:r>
              <a:rPr lang="pl-PL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1723. Zakon o izgradnji prometnica</a:t>
            </a:r>
          </a:p>
          <a:p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1728. izgrađena cesta Trst-Beč</a:t>
            </a:r>
          </a:p>
          <a:p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Marija Terezija (1740.-1780.) prva propisala širinu ceste:</a:t>
            </a:r>
          </a:p>
          <a:p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kolnik: 6,65 – 7,60 m</a:t>
            </a:r>
          </a:p>
          <a:p>
            <a:r>
              <a:rPr lang="pl-PL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Bankine i jarci: 0,95 m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EC44278E-9EA3-412D-845A-4B440D7B350F}"/>
              </a:ext>
            </a:extLst>
          </p:cNvPr>
          <p:cNvSpPr/>
          <p:nvPr/>
        </p:nvSpPr>
        <p:spPr>
          <a:xfrm>
            <a:off x="5391704" y="3584359"/>
            <a:ext cx="6557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Francuska: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Francuski inženjer Pierre Marie Jerome Tresaguet 1764. kao glavni inženjer gradilišta uvodi nova rješenja: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Postepeno savladavanje uspona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Odmorišta (na 40m)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Širi presjek ceste u ovisnosti o vrsti vozila</a:t>
            </a:r>
          </a:p>
          <a:p>
            <a:r>
              <a:rPr lang="hr-HR" sz="20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(prosječno 5,22 m)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073D067-C875-429B-9688-CBE4C64BEB90}"/>
              </a:ext>
            </a:extLst>
          </p:cNvPr>
          <p:cNvSpPr txBox="1"/>
          <p:nvPr/>
        </p:nvSpPr>
        <p:spPr>
          <a:xfrm>
            <a:off x="8868867" y="734284"/>
            <a:ext cx="2210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solidFill>
                  <a:srgbClr val="2704BC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Izvor: brod.pfri.hr, predavanje1 povijest cesta</a:t>
            </a:r>
          </a:p>
        </p:txBody>
      </p:sp>
    </p:spTree>
    <p:extLst>
      <p:ext uri="{BB962C8B-B14F-4D97-AF65-F5344CB8AC3E}">
        <p14:creationId xmlns:p14="http://schemas.microsoft.com/office/powerpoint/2010/main" val="209396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>
          <a:xfrm>
            <a:off x="1104900" y="1544216"/>
            <a:ext cx="9982200" cy="4744617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Najstarije poznate ceste, koje su izvedene od kamena, bile su izgrađene u Egiptu i Babilonu oko 3000. godine </a:t>
            </a:r>
            <a:r>
              <a:rPr lang="hr-HR" sz="2800" dirty="0" err="1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p.n.e</a:t>
            </a: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. </a:t>
            </a:r>
          </a:p>
          <a:p>
            <a:pPr algn="just"/>
            <a:endParaRPr lang="hr-HR" sz="2800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  <a:p>
            <a:pPr marL="0" indent="0" algn="just">
              <a:buNone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Osim njih, poznate su također: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karavanske ceste staroga vijeka,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"solna" od Hadramauta preko Arabije do Male Azije,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"jantarska" od Baltika do Mediterana,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"svilena" od Kine do Crnoga mora.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07552FC-FB99-48D8-99A7-BF78C7AF2C7A}"/>
              </a:ext>
            </a:extLst>
          </p:cNvPr>
          <p:cNvSpPr txBox="1"/>
          <p:nvPr/>
        </p:nvSpPr>
        <p:spPr>
          <a:xfrm>
            <a:off x="6187736" y="682225"/>
            <a:ext cx="468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2704BC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Izvor: Predavanja, prof. Snježana Delladio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6CA399-41E9-4560-8A71-342467FD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Razvitak europske cestogradnje u 18.st.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18DC24-7A32-4A8B-8F83-209C30AC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42" y="1324991"/>
            <a:ext cx="10107598" cy="29950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Njemačka:</a:t>
            </a:r>
          </a:p>
          <a:p>
            <a:pPr marL="0" indent="0">
              <a:buNone/>
            </a:pPr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1786.g. izlazi prvi udžbenik za građenje cesta i mostova (Viebeking) koji definira: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najveći dopušteni uzdužni nagib 5%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umetanje ravnih poteza između različitih nagiba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p</a:t>
            </a:r>
            <a:r>
              <a:rPr lang="it-IT" sz="24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rincip da se “osvojena” visina ne smije napustiti</a:t>
            </a:r>
          </a:p>
          <a:p>
            <a:pPr>
              <a:buFontTx/>
              <a:buChar char="-"/>
            </a:pPr>
            <a:endParaRPr lang="hr-HR" sz="2400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  <a:p>
            <a:pPr marL="0" indent="0">
              <a:buNone/>
            </a:pPr>
            <a:endParaRPr lang="pl-PL" sz="2400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073D067-C875-429B-9688-CBE4C64BEB90}"/>
              </a:ext>
            </a:extLst>
          </p:cNvPr>
          <p:cNvSpPr txBox="1"/>
          <p:nvPr/>
        </p:nvSpPr>
        <p:spPr>
          <a:xfrm>
            <a:off x="8868867" y="734284"/>
            <a:ext cx="2210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solidFill>
                  <a:srgbClr val="2704BC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Izvor: brod.pfri.hr, predavanje1 povijest cesta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6EFBB528-AE7A-4097-A0B7-ABA0D24D80A8}"/>
              </a:ext>
            </a:extLst>
          </p:cNvPr>
          <p:cNvSpPr/>
          <p:nvPr/>
        </p:nvSpPr>
        <p:spPr>
          <a:xfrm>
            <a:off x="6096000" y="462684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- širina ceste:</a:t>
            </a:r>
          </a:p>
          <a:p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- kola: 3,0 m</a:t>
            </a:r>
          </a:p>
          <a:p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- mimoilaženje: 0,7 m</a:t>
            </a:r>
          </a:p>
          <a:p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- kočijaš 1,4 m sa strane</a:t>
            </a:r>
          </a:p>
          <a:p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- ukupno: 9,5 m</a:t>
            </a:r>
            <a:endParaRPr lang="pl-PL" sz="2400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5599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1686" y="76200"/>
            <a:ext cx="10493896" cy="1096962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18-19. stoljeće</a:t>
            </a:r>
            <a:b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</a:br>
            <a:endParaRPr lang="hr-HR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5234" y="1456947"/>
            <a:ext cx="7735076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dirty="0"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U Engleskoj su se pojavili graditelji prvih modernih cesta.</a:t>
            </a:r>
            <a:r>
              <a:rPr lang="vi-VN" sz="2200" dirty="0">
                <a:ea typeface="Artifakt Element Book" panose="020B0503050000020004" pitchFamily="34" charset="-18"/>
              </a:rPr>
              <a:t> </a:t>
            </a:r>
            <a:endParaRPr lang="hr-HR" sz="2200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  <a:p>
            <a:pPr marL="0" indent="0">
              <a:buNone/>
            </a:pPr>
            <a:r>
              <a:rPr lang="hr-HR" sz="2200" dirty="0"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Prvi među njima bio je </a:t>
            </a:r>
            <a:r>
              <a:rPr lang="hr-HR" sz="2200" dirty="0">
                <a:solidFill>
                  <a:srgbClr val="2704BC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SLIJEPI</a:t>
            </a:r>
            <a:r>
              <a:rPr lang="hr-HR" sz="22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graditelj John Metcalf (1717 – 1810). </a:t>
            </a:r>
          </a:p>
          <a:p>
            <a:pPr>
              <a:buNone/>
            </a:pPr>
            <a:r>
              <a:rPr lang="hr-HR" sz="22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Unatoč tom svom nedostatku, Metcalf je za 30 godina sagradio oko 300 kilometara izvrsnih cesta, većinom u Lancashireu i u Cheshireu. </a:t>
            </a:r>
          </a:p>
          <a:p>
            <a:pPr>
              <a:buNone/>
            </a:pPr>
            <a:r>
              <a:rPr lang="hr-HR" sz="22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Slično kao što su radili Rimljani, Metcalf je svojim cestama dao čvrst temelj </a:t>
            </a:r>
            <a:r>
              <a:rPr lang="pl-PL" sz="22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od kamenih blokova batom zabijenih u podlogu od kamenih krhotina i pokrivenih zdrobljenim kamenom.</a:t>
            </a:r>
            <a:endParaRPr lang="hr-HR" sz="2200" dirty="0">
              <a:latin typeface="Artifakt Element Book" panose="020B0503050000020004" pitchFamily="34" charset="-18"/>
              <a:ea typeface="Artifakt Element Book" panose="020B0503050000020004" pitchFamily="34" charset="-18"/>
              <a:cs typeface="Calibri" pitchFamily="34" charset="0"/>
            </a:endParaRPr>
          </a:p>
          <a:p>
            <a:pPr>
              <a:buNone/>
            </a:pPr>
            <a:r>
              <a:rPr lang="hr-HR" sz="2200" dirty="0"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 Međutim, nije smatrao potrebnim da se na cestama izgradi neki posebni površinski sloj.</a:t>
            </a:r>
            <a:endParaRPr lang="hr-HR" sz="2200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D048DCA1-C679-4C3E-BBA4-02E424F9C9B9}"/>
              </a:ext>
            </a:extLst>
          </p:cNvPr>
          <p:cNvGrpSpPr/>
          <p:nvPr/>
        </p:nvGrpSpPr>
        <p:grpSpPr>
          <a:xfrm>
            <a:off x="8395132" y="1803646"/>
            <a:ext cx="3181350" cy="4396047"/>
            <a:chOff x="8395132" y="1803646"/>
            <a:chExt cx="3181350" cy="4396047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FA117F8D-7D82-4D33-985B-2D5C94E29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5132" y="1803646"/>
              <a:ext cx="3181350" cy="4396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Pravokutnik 4">
              <a:extLst>
                <a:ext uri="{FF2B5EF4-FFF2-40B4-BE49-F238E27FC236}">
                  <a16:creationId xmlns:a16="http://schemas.microsoft.com/office/drawing/2014/main" id="{1C6B5CFD-2175-4BE5-8C74-D631E60151C8}"/>
                </a:ext>
              </a:extLst>
            </p:cNvPr>
            <p:cNvSpPr/>
            <p:nvPr/>
          </p:nvSpPr>
          <p:spPr>
            <a:xfrm rot="10800000" flipV="1">
              <a:off x="8395132" y="5719802"/>
              <a:ext cx="26904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900" dirty="0">
                  <a:solidFill>
                    <a:srgbClr val="2704BC"/>
                  </a:solidFill>
                </a:rPr>
                <a:t>https://upload.wikimedia.org/wikipedia/commons/b/ba/John_Metcalf_1801.JPG,2.9.2020.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1152" y="1460121"/>
            <a:ext cx="6718436" cy="4026279"/>
          </a:xfrm>
        </p:spPr>
        <p:txBody>
          <a:bodyPr>
            <a:noAutofit/>
          </a:bodyPr>
          <a:lstStyle/>
          <a:p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Krajem XVIII i početkom XIX stoljeća koristili su u Francuskoj Tresaguet (1775. g.), i u Engleskoj Thomas Telford iz Dumfriesshirea novu tehnologiju gradnje cesta s: </a:t>
            </a:r>
            <a:r>
              <a:rPr lang="hr-HR" sz="2400" dirty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dvostrukim slojem sitnog kamena kao podlogom ispunjenom sitnijim izlomljenim bazaltom.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na vrh tih slojeva došao je 20 centimetara debeo sloj drobljenog kamenja, a na njega sloj šljunka.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8FC66310-C657-462F-B082-B922D70D040D}"/>
              </a:ext>
            </a:extLst>
          </p:cNvPr>
          <p:cNvSpPr/>
          <p:nvPr/>
        </p:nvSpPr>
        <p:spPr>
          <a:xfrm>
            <a:off x="10599742" y="2294423"/>
            <a:ext cx="108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T.Telford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EBFD5D72-6A2B-4ACF-B5B8-E829F2D78CB7}"/>
              </a:ext>
            </a:extLst>
          </p:cNvPr>
          <p:cNvGrpSpPr/>
          <p:nvPr/>
        </p:nvGrpSpPr>
        <p:grpSpPr>
          <a:xfrm>
            <a:off x="8178130" y="1460121"/>
            <a:ext cx="2288447" cy="2587887"/>
            <a:chOff x="8031213" y="4074850"/>
            <a:chExt cx="2288447" cy="2587887"/>
          </a:xfrm>
        </p:grpSpPr>
        <p:pic>
          <p:nvPicPr>
            <p:cNvPr id="5122" name="Picture 2" descr="Thomas Telford — Wikipédia">
              <a:extLst>
                <a:ext uri="{FF2B5EF4-FFF2-40B4-BE49-F238E27FC236}">
                  <a16:creationId xmlns:a16="http://schemas.microsoft.com/office/drawing/2014/main" id="{6904B72F-B428-4BE7-B6FC-2BB892E58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1213" y="4074850"/>
              <a:ext cx="2288447" cy="2587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Pravokutnik 6">
              <a:extLst>
                <a:ext uri="{FF2B5EF4-FFF2-40B4-BE49-F238E27FC236}">
                  <a16:creationId xmlns:a16="http://schemas.microsoft.com/office/drawing/2014/main" id="{006E023E-050D-43F5-8B8A-0DFCF12496DE}"/>
                </a:ext>
              </a:extLst>
            </p:cNvPr>
            <p:cNvSpPr/>
            <p:nvPr/>
          </p:nvSpPr>
          <p:spPr>
            <a:xfrm>
              <a:off x="8031213" y="5954851"/>
              <a:ext cx="228844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000" dirty="0">
                  <a:solidFill>
                    <a:srgbClr val="2704BC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https://upload.wikimedia.org/wikipedia/commons/thumb/b/b8/ThomasTelford.jpg/330px-ThomasTelford.jpg</a:t>
              </a:r>
              <a:r>
                <a:rPr lang="hr-HR" sz="1000" dirty="0">
                  <a:solidFill>
                    <a:srgbClr val="2704BC"/>
                  </a:solidFill>
                </a:rPr>
                <a:t>, 2.9.2020.</a:t>
              </a:r>
            </a:p>
          </p:txBody>
        </p:sp>
      </p:grpSp>
      <p:pic>
        <p:nvPicPr>
          <p:cNvPr id="5124" name="Picture 4" descr="gw.geneanet.org/public/img/media/deposits/29/17...">
            <a:extLst>
              <a:ext uri="{FF2B5EF4-FFF2-40B4-BE49-F238E27FC236}">
                <a16:creationId xmlns:a16="http://schemas.microsoft.com/office/drawing/2014/main" id="{5C9BD5FF-D715-4CE1-BE25-B1446B462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30" y="4391025"/>
            <a:ext cx="1649451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CA248CC2-535F-4AFE-A63C-4285311BAFFD}"/>
              </a:ext>
            </a:extLst>
          </p:cNvPr>
          <p:cNvSpPr/>
          <p:nvPr/>
        </p:nvSpPr>
        <p:spPr>
          <a:xfrm>
            <a:off x="10273214" y="5301734"/>
            <a:ext cx="1162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000000"/>
                </a:solidFill>
                <a:latin typeface="Linux Libertine"/>
              </a:rPr>
              <a:t>Trésaguet</a:t>
            </a:r>
            <a:endParaRPr lang="hr-HR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35827" y="1422052"/>
            <a:ext cx="6390950" cy="5205037"/>
          </a:xfrm>
        </p:spPr>
        <p:txBody>
          <a:bodyPr>
            <a:noAutofit/>
          </a:bodyPr>
          <a:lstStyle/>
          <a:p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Telfordov suvremenik i zemljak John Macadam (1756 - 1836) proslavio se pokrivajući površinu cesta granitnim kockama ili kakvim drugim trajnim kamenjem, dovoljno sitno izmrvljenim da bi se od njega mogla oblikovati glatka površina. </a:t>
            </a:r>
          </a:p>
          <a:p>
            <a:endParaRPr lang="hr-HR" sz="2400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  <a:p>
            <a:r>
              <a:rPr lang="hr-HR" sz="2400" dirty="0">
                <a:solidFill>
                  <a:srgbClr val="2704BC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Ta je vrsta cesta dobila po Macadamu i </a:t>
            </a:r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ime, a metoda je postala vrlo uspješna kad se otprilike 30 godina nakon Macadamove smrti počeo upotrebljavati parni valjak. Izumio ga je bivši farmer iz Kenta, Thomas Aveling.</a:t>
            </a:r>
          </a:p>
          <a:p>
            <a:endParaRPr lang="hr-HR" sz="2400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3D6349AF-7A8A-4721-A8B5-BB36A267067A}"/>
              </a:ext>
            </a:extLst>
          </p:cNvPr>
          <p:cNvGrpSpPr/>
          <p:nvPr/>
        </p:nvGrpSpPr>
        <p:grpSpPr>
          <a:xfrm>
            <a:off x="8376588" y="2183907"/>
            <a:ext cx="2855650" cy="3427797"/>
            <a:chOff x="8376588" y="2183907"/>
            <a:chExt cx="2855650" cy="3427797"/>
          </a:xfrm>
        </p:grpSpPr>
        <p:pic>
          <p:nvPicPr>
            <p:cNvPr id="5" name="Picture 2" descr="D:\SLIKE\povijest cesta\McAdam.gif">
              <a:extLst>
                <a:ext uri="{FF2B5EF4-FFF2-40B4-BE49-F238E27FC236}">
                  <a16:creationId xmlns:a16="http://schemas.microsoft.com/office/drawing/2014/main" id="{5687300A-FDC0-4141-B11C-4F1BC7505E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9088" y="2183907"/>
              <a:ext cx="2843150" cy="3427797"/>
            </a:xfrm>
            <a:prstGeom prst="rect">
              <a:avLst/>
            </a:prstGeom>
            <a:noFill/>
          </p:spPr>
        </p:pic>
        <p:sp>
          <p:nvSpPr>
            <p:cNvPr id="2" name="Pravokutnik 1">
              <a:extLst>
                <a:ext uri="{FF2B5EF4-FFF2-40B4-BE49-F238E27FC236}">
                  <a16:creationId xmlns:a16="http://schemas.microsoft.com/office/drawing/2014/main" id="{3D49A024-F41E-4D67-B2B3-E2D5DA02E9F3}"/>
                </a:ext>
              </a:extLst>
            </p:cNvPr>
            <p:cNvSpPr/>
            <p:nvPr/>
          </p:nvSpPr>
          <p:spPr>
            <a:xfrm>
              <a:off x="8376588" y="2183907"/>
              <a:ext cx="285565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000" dirty="0">
                  <a:solidFill>
                    <a:srgbClr val="2704BC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https://upload.wikimedia.org/wikipedia/commons/d/d6/John_Loudon_McAdam.jpg</a:t>
              </a:r>
              <a:r>
                <a:rPr lang="hr-HR" sz="1000" dirty="0">
                  <a:solidFill>
                    <a:srgbClr val="2704BC"/>
                  </a:solidFill>
                </a:rPr>
                <a:t>, 2.9.2020.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33A09B1-D7E9-4A61-BF16-29346381D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75" y="1848269"/>
            <a:ext cx="3963525" cy="1986884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D0A5C772-A00E-418F-ADDF-C6482A142B02}"/>
              </a:ext>
            </a:extLst>
          </p:cNvPr>
          <p:cNvSpPr/>
          <p:nvPr/>
        </p:nvSpPr>
        <p:spPr>
          <a:xfrm>
            <a:off x="4326384" y="172800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- kamena sitnež</a:t>
            </a:r>
          </a:p>
          <a:p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- tučenac</a:t>
            </a:r>
          </a:p>
          <a:p>
            <a:pPr marL="285750" indent="-285750">
              <a:buFontTx/>
              <a:buChar char="-"/>
            </a:pPr>
            <a:endParaRPr lang="hr-HR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  <a:p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-  lomljeni kamen</a:t>
            </a:r>
          </a:p>
          <a:p>
            <a:pPr marL="285750" indent="-285750">
              <a:buFontTx/>
              <a:buChar char="-"/>
            </a:pPr>
            <a:endParaRPr lang="hr-HR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  <a:p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- šljunak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410CD08E-F8AE-4A60-BDC9-3E9C4B488996}"/>
              </a:ext>
            </a:extLst>
          </p:cNvPr>
          <p:cNvSpPr/>
          <p:nvPr/>
        </p:nvSpPr>
        <p:spPr>
          <a:xfrm>
            <a:off x="9816288" y="242050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McAdam</a:t>
            </a:r>
            <a:endParaRPr lang="hr-HR" dirty="0">
              <a:solidFill>
                <a:srgbClr val="FF0000"/>
              </a:solidFill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A119D1D-4102-4998-80D9-4817C03EB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75" y="4190725"/>
            <a:ext cx="3778409" cy="2120246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C8895BEB-B275-49EB-ADF2-B163ED25986F}"/>
              </a:ext>
            </a:extLst>
          </p:cNvPr>
          <p:cNvSpPr/>
          <p:nvPr/>
        </p:nvSpPr>
        <p:spPr>
          <a:xfrm>
            <a:off x="4322700" y="4121926"/>
            <a:ext cx="65879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- kamena sitnež</a:t>
            </a:r>
          </a:p>
          <a:p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- tučenac</a:t>
            </a:r>
          </a:p>
          <a:p>
            <a:pPr marL="285750" indent="-285750">
              <a:buFontTx/>
              <a:buChar char="-"/>
            </a:pPr>
            <a:endParaRPr lang="hr-HR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  <a:p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- podloga od kamenja </a:t>
            </a:r>
            <a:r>
              <a:rPr lang="it-IT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složenog po</a:t>
            </a:r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visini</a:t>
            </a:r>
            <a:r>
              <a:rPr lang="it-IT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</a:t>
            </a:r>
            <a:endParaRPr lang="hr-HR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  <a:p>
            <a:pPr marL="285750" indent="-285750">
              <a:buFontTx/>
              <a:buChar char="-"/>
            </a:pPr>
            <a:endParaRPr lang="hr-HR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  <a:p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- šljunak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2378A45A-547E-4A5D-A85A-B0EADFD8FEF9}"/>
              </a:ext>
            </a:extLst>
          </p:cNvPr>
          <p:cNvSpPr/>
          <p:nvPr/>
        </p:nvSpPr>
        <p:spPr>
          <a:xfrm>
            <a:off x="9972421" y="4881516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Telford</a:t>
            </a:r>
            <a:endParaRPr lang="hr-HR" dirty="0">
              <a:solidFill>
                <a:srgbClr val="FF0000"/>
              </a:solidFill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002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LIKE\pov\23945-004-EA668418.gif">
            <a:extLst>
              <a:ext uri="{FF2B5EF4-FFF2-40B4-BE49-F238E27FC236}">
                <a16:creationId xmlns:a16="http://schemas.microsoft.com/office/drawing/2014/main" id="{A5DD3668-597A-4AB7-9BDF-662C8F94FD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125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65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PITANJA ZA PONAVLJANJE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075D7A4-4773-4D1D-B420-B217491C1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96" y="1894403"/>
            <a:ext cx="1101566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hr-HR" altLang="sr-Latn-RS" sz="2800" dirty="0">
                <a:solidFill>
                  <a:srgbClr val="C00000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Koje su osnovne prednosti cestovnog prometa?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hr-HR" altLang="sr-Latn-RS" sz="2800" dirty="0">
                <a:solidFill>
                  <a:srgbClr val="C00000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Kratka povijest cesta, osnovne karakteristike rimskih cesta.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hr-HR" altLang="sr-Latn-RS" sz="2800" dirty="0">
                <a:solidFill>
                  <a:srgbClr val="C00000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Ceste u srednjem vijeku.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hr-HR" altLang="sr-Latn-RS" sz="2800" dirty="0">
                <a:solidFill>
                  <a:srgbClr val="C00000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Koji se inženjeri spominju kao prvi graditelji suvremenih cesta?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hr-HR" altLang="sr-Latn-RS" sz="2800" dirty="0">
                <a:solidFill>
                  <a:srgbClr val="C00000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Uz koji pronalazak je vezan nagli razvoj cesta?</a:t>
            </a: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2800" dirty="0">
              <a:solidFill>
                <a:srgbClr val="C00000"/>
              </a:solidFill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  <a:p>
            <a:pPr marL="514350" indent="-514350" eaLnBrk="1" hangingPunct="1">
              <a:spcBef>
                <a:spcPct val="0"/>
              </a:spcBef>
              <a:buFontTx/>
              <a:buAutoNum type="arabicPeriod"/>
            </a:pPr>
            <a:endParaRPr lang="hr-HR" altLang="sr-Latn-RS" sz="2800" dirty="0">
              <a:solidFill>
                <a:srgbClr val="0070C0"/>
              </a:solidFill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C5F77-A839-472A-84DC-B419A013F3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7850" y="3797559"/>
            <a:ext cx="2438123" cy="3060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Svilena cesta (PUT SVILE)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AAEB4A62-B502-473A-B59B-A49E0B7F2C8B}"/>
              </a:ext>
            </a:extLst>
          </p:cNvPr>
          <p:cNvGrpSpPr/>
          <p:nvPr/>
        </p:nvGrpSpPr>
        <p:grpSpPr>
          <a:xfrm>
            <a:off x="2152835" y="1538056"/>
            <a:ext cx="8145262" cy="4887157"/>
            <a:chOff x="2152835" y="1538056"/>
            <a:chExt cx="8145262" cy="488715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F17B5CC-F2C3-4C67-940E-8D32B1018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835" y="1538056"/>
              <a:ext cx="8145262" cy="4887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Pravokutnik 3">
              <a:extLst>
                <a:ext uri="{FF2B5EF4-FFF2-40B4-BE49-F238E27FC236}">
                  <a16:creationId xmlns:a16="http://schemas.microsoft.com/office/drawing/2014/main" id="{3A350007-9686-4CEB-969F-672D282067CE}"/>
                </a:ext>
              </a:extLst>
            </p:cNvPr>
            <p:cNvSpPr/>
            <p:nvPr/>
          </p:nvSpPr>
          <p:spPr>
            <a:xfrm>
              <a:off x="4619348" y="1804360"/>
              <a:ext cx="396535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000" dirty="0">
                  <a:solidFill>
                    <a:srgbClr val="2704BC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https://upload.wikimedia.org/wikipedia/commons/thumb/e/ed/Transasia_trade_routes_1stC_CE_gr2.png/495px-Transasia_trade_routes_1stC_CE_gr2.png</a:t>
              </a:r>
              <a:r>
                <a:rPr lang="hr-HR" sz="1000" dirty="0">
                  <a:solidFill>
                    <a:srgbClr val="2704BC"/>
                  </a:solidFill>
                </a:rPr>
                <a:t> 2.9.2020.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>
          <a:xfrm>
            <a:off x="1104900" y="313659"/>
            <a:ext cx="9982200" cy="420670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Pojavom kola javlja se potreba da se kotačima osigura čvrsta podloga kako kotači ne bi upadali u meko tlo.</a:t>
            </a:r>
          </a:p>
          <a:p>
            <a:endParaRPr lang="hr-HR" sz="2800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  <a:p>
            <a:pPr marL="0" indent="0">
              <a:buNone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Razvitkom gradova i država napredovala je i gradnja cesta.</a:t>
            </a:r>
          </a:p>
          <a:p>
            <a:endParaRPr lang="hr-HR" sz="2800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  <a:p>
            <a:pPr marL="0" indent="0">
              <a:buNone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Mnoge stare ceste u raznim dijelovima svijeta poznate su nam iz dijela starih pisaca.</a:t>
            </a:r>
          </a:p>
          <a:p>
            <a:endParaRPr lang="hr-HR" sz="2800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8496625-F6A8-EEB2-685A-BB173ED4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753" y="3792894"/>
            <a:ext cx="3561006" cy="286912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183D50B-DDA6-4905-0C93-6DCC16550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080" y="4197724"/>
            <a:ext cx="2445422" cy="234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8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8581" y="315093"/>
            <a:ext cx="11543263" cy="62629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Perzijanci su u toku 500 godina p.n.e. prvi izgradili tvrde ceste što su vodile iz Male Azije </a:t>
            </a:r>
            <a:r>
              <a:rPr lang="vi-VN" sz="2800" dirty="0">
                <a:ea typeface="Artifakt Element Book" panose="020B0503050000020004" pitchFamily="34" charset="-18"/>
                <a:cs typeface="Calibri" pitchFamily="34" charset="0"/>
              </a:rPr>
              <a:t>u Indiju.</a:t>
            </a:r>
            <a:endParaRPr lang="hr-HR" sz="2800" dirty="0">
              <a:latin typeface="Artifakt Element Book" panose="020B0503050000020004" pitchFamily="34" charset="-18"/>
              <a:ea typeface="Artifakt Element Book" panose="020B0503050000020004" pitchFamily="34" charset="-18"/>
              <a:cs typeface="Calibri" pitchFamily="34" charset="0"/>
            </a:endParaRPr>
          </a:p>
          <a:p>
            <a:pPr marL="0" indent="0">
              <a:buNone/>
            </a:pPr>
            <a:r>
              <a:rPr lang="vi-VN" sz="2800" dirty="0">
                <a:ea typeface="Artifakt Element Book" panose="020B0503050000020004" pitchFamily="34" charset="-18"/>
                <a:cs typeface="Calibri" pitchFamily="34" charset="0"/>
              </a:rPr>
              <a:t> </a:t>
            </a:r>
            <a:endParaRPr lang="hr-HR" sz="2800" dirty="0">
              <a:latin typeface="Artifakt Element Book" panose="020B0503050000020004" pitchFamily="34" charset="-18"/>
              <a:ea typeface="Artifakt Element Book" panose="020B0503050000020004" pitchFamily="34" charset="-18"/>
              <a:cs typeface="Calibri" pitchFamily="34" charset="0"/>
            </a:endParaRPr>
          </a:p>
          <a:p>
            <a:pPr>
              <a:buNone/>
            </a:pPr>
            <a:r>
              <a:rPr lang="vi-VN" sz="2800" dirty="0">
                <a:ea typeface="Artifakt Element Book" panose="020B0503050000020004" pitchFamily="34" charset="-18"/>
                <a:cs typeface="Calibri" pitchFamily="34" charset="0"/>
              </a:rPr>
              <a:t>Uz njih je bio </a:t>
            </a: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sagrađen velik broj svratišta.</a:t>
            </a:r>
          </a:p>
          <a:p>
            <a:pPr>
              <a:buNone/>
            </a:pPr>
            <a:endParaRPr lang="hr-HR" sz="2800" dirty="0">
              <a:latin typeface="Artifakt Element Book" panose="020B0503050000020004" pitchFamily="34" charset="-18"/>
              <a:ea typeface="Artifakt Element Book" panose="020B0503050000020004" pitchFamily="34" charset="-18"/>
              <a:cs typeface="Calibri" pitchFamily="34" charset="0"/>
            </a:endParaRPr>
          </a:p>
          <a:p>
            <a:pPr>
              <a:buNone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(Prema opisu Herodota </a:t>
            </a: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 (484. g. p. n. e.) na perzijskim cestama bila je uvedena poštanska služba, a ceste u Egiptu bile su umjetno </a:t>
            </a: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učvršćene)</a:t>
            </a:r>
            <a:r>
              <a:rPr lang="vi-VN" sz="2800" dirty="0">
                <a:ea typeface="Artifakt Element Book" panose="020B0503050000020004" pitchFamily="34" charset="-18"/>
                <a:cs typeface="Calibri" pitchFamily="34" charset="0"/>
              </a:rPr>
              <a:t>. </a:t>
            </a:r>
            <a:endParaRPr lang="hr-HR" sz="2800" dirty="0">
              <a:latin typeface="Artifakt Element Book" panose="020B0503050000020004" pitchFamily="34" charset="-18"/>
              <a:ea typeface="Artifakt Element Book" panose="020B0503050000020004" pitchFamily="34" charset="-18"/>
              <a:cs typeface="Calibri" pitchFamily="34" charset="0"/>
            </a:endParaRPr>
          </a:p>
          <a:p>
            <a:pPr>
              <a:buNone/>
            </a:pPr>
            <a:endParaRPr lang="hr-HR" sz="2800" dirty="0">
              <a:latin typeface="Artifakt Element Book" panose="020B0503050000020004" pitchFamily="34" charset="-18"/>
              <a:ea typeface="Artifakt Element Book" panose="020B0503050000020004" pitchFamily="34" charset="-18"/>
              <a:cs typeface="Calibri" pitchFamily="34" charset="0"/>
            </a:endParaRPr>
          </a:p>
          <a:p>
            <a:pPr marL="0" indent="0">
              <a:buNone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Te ceste nisu bile izgrađene da olakšaju putovanja i međupokrajinsku</a:t>
            </a:r>
            <a:r>
              <a:rPr lang="vi-VN" sz="2800" dirty="0">
                <a:ea typeface="Artifakt Element Book" panose="020B0503050000020004" pitchFamily="34" charset="-18"/>
                <a:cs typeface="Calibri" pitchFamily="34" charset="0"/>
              </a:rPr>
              <a:t> </a:t>
            </a: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izmjenu robe </a:t>
            </a:r>
            <a:r>
              <a:rPr lang="vi-VN" sz="2800" dirty="0">
                <a:ea typeface="Artifakt Element Book" panose="020B0503050000020004" pitchFamily="34" charset="-18"/>
                <a:cs typeface="Calibri" pitchFamily="34" charset="0"/>
              </a:rPr>
              <a:t>– </a:t>
            </a:r>
            <a:r>
              <a:rPr lang="hr-HR" sz="2800" dirty="0">
                <a:solidFill>
                  <a:srgbClr val="2704BC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već su to bili vojni </a:t>
            </a:r>
            <a:r>
              <a:rPr lang="vi-VN" sz="2800" dirty="0">
                <a:solidFill>
                  <a:srgbClr val="2704BC"/>
                </a:solidFill>
                <a:ea typeface="Artifakt Element Book" panose="020B0503050000020004" pitchFamily="34" charset="-18"/>
                <a:cs typeface="Calibri" pitchFamily="34" charset="0"/>
              </a:rPr>
              <a:t>i</a:t>
            </a:r>
            <a:r>
              <a:rPr lang="hr-HR" sz="2800" dirty="0">
                <a:solidFill>
                  <a:srgbClr val="2704BC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 </a:t>
            </a:r>
            <a:r>
              <a:rPr lang="pl-PL" sz="2800" dirty="0">
                <a:solidFill>
                  <a:srgbClr val="2704BC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administrativni putovi, potrebni za prebacivanje trupa i opreme te za brzo prenošenje zapovjedi i informacija između sjedišta vlade i graničnih stanica carstva. </a:t>
            </a:r>
            <a:endParaRPr lang="hr-HR" sz="2800" dirty="0">
              <a:solidFill>
                <a:srgbClr val="2704BC"/>
              </a:solidFill>
              <a:latin typeface="Artifakt Element Book" panose="020B0503050000020004" pitchFamily="34" charset="-18"/>
              <a:ea typeface="Artifakt Element Book" panose="020B0503050000020004" pitchFamily="34" charset="-18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9495" y="404664"/>
            <a:ext cx="11185864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Kinezi su također gradili ceste, ali malo je poznato o njihovoj tehnici cestogradnje. Cestovna mreža povezivala je  vodene putove a dao ju je izgraditi car </a:t>
            </a:r>
            <a:r>
              <a:rPr lang="hr-HR" sz="2400" dirty="0" err="1"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Yan</a:t>
            </a:r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 oko 2300 </a:t>
            </a:r>
            <a:r>
              <a:rPr lang="hr-HR" sz="2400" dirty="0" err="1"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g.p.k</a:t>
            </a:r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U Europi građenje cesta doseže i do 3500 godina unatrag. Te rane ceste  najvećim su dijelom imale ceremonijalnu namjenu, bile su kratke, i za malo ili ni malo prometa na kotačima.</a:t>
            </a:r>
          </a:p>
          <a:p>
            <a:pPr marL="0" indent="0">
              <a:buNone/>
            </a:pPr>
            <a:r>
              <a:rPr lang="pl-PL" sz="2400" dirty="0"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Izgradnja cesta u Europi započela je kasnije nego u Aziji. Jedna od najstarijih cesta sagrađena je 2000. godine p.n.e.</a:t>
            </a:r>
            <a:r>
              <a:rPr lang="vi-VN" sz="2400" dirty="0">
                <a:latin typeface="Calibri" pitchFamily="34" charset="0"/>
                <a:ea typeface="Artifakt Element Book" panose="020B0503050000020004" pitchFamily="34" charset="-18"/>
                <a:cs typeface="Calibri" pitchFamily="34" charset="0"/>
              </a:rPr>
              <a:t>,</a:t>
            </a:r>
            <a:r>
              <a:rPr lang="hr-HR" sz="2400" dirty="0">
                <a:latin typeface="Calibri" pitchFamily="34" charset="0"/>
                <a:ea typeface="Artifakt Element Book" panose="020B0503050000020004" pitchFamily="34" charset="-18"/>
                <a:cs typeface="Calibri" pitchFamily="34" charset="0"/>
              </a:rPr>
              <a:t> </a:t>
            </a:r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a spajala je Elbu s Jadranskim morem preko Brenerskog klanca.</a:t>
            </a:r>
          </a:p>
          <a:p>
            <a:pPr marL="0" indent="0">
              <a:buNone/>
            </a:pPr>
            <a:endParaRPr lang="hr-HR" sz="2400" dirty="0">
              <a:latin typeface="Artifakt Element Book" panose="020B0503050000020004" pitchFamily="34" charset="-18"/>
              <a:ea typeface="Artifakt Element Book" panose="020B0503050000020004" pitchFamily="34" charset="-18"/>
              <a:cs typeface="Calibri" pitchFamily="34" charset="0"/>
            </a:endParaRPr>
          </a:p>
          <a:p>
            <a:pPr marL="0" indent="0">
              <a:buNone/>
            </a:pPr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Oko 1500. godine </a:t>
            </a:r>
            <a:r>
              <a:rPr lang="hr-HR" sz="2400" dirty="0" err="1"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p.n.e</a:t>
            </a:r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. izgrađena je na Kreti cesta čiji je kolnik bio obložen kamenom.</a:t>
            </a:r>
          </a:p>
          <a:p>
            <a:pPr marL="0" indent="0">
              <a:buNone/>
            </a:pPr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Ceste starih naroda bile su građene u </a:t>
            </a:r>
            <a:r>
              <a:rPr lang="hr-HR" sz="2400" dirty="0">
                <a:solidFill>
                  <a:srgbClr val="2704BC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ratne svrhe</a:t>
            </a:r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, a tek su u drugom redu služile za trgovinu </a:t>
            </a:r>
            <a:r>
              <a:rPr lang="it-IT" sz="2400" dirty="0"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i </a:t>
            </a:r>
            <a:r>
              <a:rPr lang="hr-HR" sz="2400" dirty="0">
                <a:latin typeface="Artifakt Element Book" panose="020B0503050000020004" pitchFamily="34" charset="-18"/>
                <a:ea typeface="Artifakt Element Book" panose="020B0503050000020004" pitchFamily="34" charset="-18"/>
                <a:cs typeface="Calibri" pitchFamily="34" charset="0"/>
              </a:rPr>
              <a:t>promet</a:t>
            </a:r>
            <a:r>
              <a:rPr lang="it-IT" sz="24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.</a:t>
            </a:r>
            <a:endParaRPr lang="hr-HR" sz="2400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0167" y="297663"/>
            <a:ext cx="8229600" cy="868346"/>
          </a:xfrm>
        </p:spPr>
        <p:txBody>
          <a:bodyPr>
            <a:normAutofit/>
          </a:bodyPr>
          <a:lstStyle/>
          <a:p>
            <a:r>
              <a:rPr lang="hr-HR" b="1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Antičko razdoblje /Rimsko carstvo/</a:t>
            </a:r>
            <a:endParaRPr lang="hr-HR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6631" y="1367391"/>
            <a:ext cx="11291280" cy="5303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Veliki napredak u učvršćenju postojećih cesta i izgradnji nastao je za vrijeme Rimskog carstva.</a:t>
            </a:r>
          </a:p>
          <a:p>
            <a:pPr marL="0" indent="0">
              <a:buNone/>
            </a:pPr>
            <a:endParaRPr lang="hr-HR" sz="2800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  <a:p>
            <a:pPr marL="0" indent="0">
              <a:buNone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Neke  od tih cesta uz izvjesne rekonstrukcije održale su i do danas.</a:t>
            </a:r>
          </a:p>
          <a:p>
            <a:pPr marL="0" indent="0">
              <a:buNone/>
            </a:pPr>
            <a:endParaRPr lang="hr-HR" sz="2800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  <a:p>
            <a:pPr marL="0" indent="0">
              <a:buNone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Rimljani su čitavo svoje carstvo, od Perzijskog zaljeva do Hadrijanova bedema i od gorja Atlas do Kavkaza  povezali cestama.</a:t>
            </a:r>
          </a:p>
          <a:p>
            <a:pPr marL="0" indent="0">
              <a:buNone/>
            </a:pPr>
            <a:endParaRPr lang="hr-HR" sz="2800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  <a:p>
            <a:pPr marL="0" indent="0">
              <a:buNone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Želja je bila očuvati carstvo od neprijatelja i širiti trgovinu (gradilo se oko 0,5 km dnevno).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64453" y="1617252"/>
            <a:ext cx="10216719" cy="39312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sz="28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Rimljani su izgradili osnovnu cestovnu mrežu koja je imala oko 150.000 km, pokrivala je gotovo cijelu srednju Europu i s oko 28 cesta povezivala je Rim sa sjevernom Afrikom i Azijom.</a:t>
            </a:r>
          </a:p>
          <a:p>
            <a:pPr marL="0" indent="0">
              <a:buNone/>
            </a:pPr>
            <a:endParaRPr lang="hr-HR" sz="2800" dirty="0">
              <a:latin typeface="Artifakt Element Book" panose="020B0503050000020004" pitchFamily="34" charset="-18"/>
              <a:ea typeface="Artifakt Element Book" panose="020B0503050000020004" pitchFamily="34" charset="-18"/>
            </a:endParaRPr>
          </a:p>
          <a:p>
            <a:pPr marL="0" indent="0">
              <a:buNone/>
            </a:pPr>
            <a:r>
              <a:rPr lang="hr-HR" sz="33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Od toga </a:t>
            </a:r>
            <a:r>
              <a:rPr lang="hr-HR" sz="3300" dirty="0">
                <a:solidFill>
                  <a:srgbClr val="2704BC"/>
                </a:solidFill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14.000 km </a:t>
            </a:r>
            <a:r>
              <a:rPr lang="hr-HR" sz="3300" dirty="0">
                <a:latin typeface="Artifakt Element Book" panose="020B0503050000020004" pitchFamily="34" charset="-18"/>
                <a:ea typeface="Artifakt Element Book" panose="020B0503050000020004" pitchFamily="34" charset="-18"/>
              </a:rPr>
              <a:t>na tlu današnje Italije.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kademska literatura 16 x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1_TF03431380_TF03431380" id="{84BD883B-ED42-41B7-9EAA-8F77CC389446}" vid="{D23A8096-574E-4E54-B93D-2AA7CAA365C5}"/>
    </a:ext>
  </a:extLst>
</a:theme>
</file>

<file path=ppt/theme/theme2.xml><?xml version="1.0" encoding="utf-8"?>
<a:theme xmlns:a="http://schemas.openxmlformats.org/drawingml/2006/main" name="Tema sustava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Akademska prezentacija, dizajn s prugastim uzorkom i vrpcom (široki zaslon)</Template>
  <TotalTime>0</TotalTime>
  <Words>1640</Words>
  <Application>Microsoft Office PowerPoint</Application>
  <PresentationFormat>Široki zaslon</PresentationFormat>
  <Paragraphs>145</Paragraphs>
  <Slides>26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4" baseType="lpstr">
      <vt:lpstr>Arial</vt:lpstr>
      <vt:lpstr>Artifakt Element Book</vt:lpstr>
      <vt:lpstr>Calibri</vt:lpstr>
      <vt:lpstr>Euphemia</vt:lpstr>
      <vt:lpstr>Linux Libertine</vt:lpstr>
      <vt:lpstr>Plantagenet Cherokee</vt:lpstr>
      <vt:lpstr>Wingdings</vt:lpstr>
      <vt:lpstr>Akademska literatura 16 x 9</vt:lpstr>
      <vt:lpstr>Povijesni razvoj cesta</vt:lpstr>
      <vt:lpstr>PowerPoint prezentacija</vt:lpstr>
      <vt:lpstr>Svilena cesta (PUT SVILE)</vt:lpstr>
      <vt:lpstr>PowerPoint prezentacija</vt:lpstr>
      <vt:lpstr>PowerPoint prezentacija</vt:lpstr>
      <vt:lpstr>PowerPoint prezentacija</vt:lpstr>
      <vt:lpstr>Antičko razdoblje /Rimsko carstvo/</vt:lpstr>
      <vt:lpstr>PowerPoint prezentacija</vt:lpstr>
      <vt:lpstr>PowerPoint prezentacija</vt:lpstr>
      <vt:lpstr>Slojevi rimske ceste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  Srednji vijek </vt:lpstr>
      <vt:lpstr>Razvitak europske cestogradnje u 18.st.</vt:lpstr>
      <vt:lpstr>Razvitak europske cestogradnje u 18.st.</vt:lpstr>
      <vt:lpstr>18-19. stoljeće </vt:lpstr>
      <vt:lpstr>PowerPoint prezentacija</vt:lpstr>
      <vt:lpstr>PowerPoint prezentacija</vt:lpstr>
      <vt:lpstr>PowerPoint prezentacija</vt:lpstr>
      <vt:lpstr>PowerPoint prezentacija</vt:lpstr>
      <vt:lpstr>PITANJA ZA PONAVLJANJE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2020-08-22T07:21:31Z</dcterms:created>
  <dcterms:modified xsi:type="dcterms:W3CDTF">2026-01-29T11:34:36Z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