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56" r:id="rId5"/>
    <p:sldId id="276" r:id="rId6"/>
    <p:sldId id="257" r:id="rId7"/>
    <p:sldId id="269" r:id="rId8"/>
    <p:sldId id="270" r:id="rId9"/>
    <p:sldId id="271" r:id="rId10"/>
    <p:sldId id="546" r:id="rId11"/>
    <p:sldId id="262" r:id="rId12"/>
    <p:sldId id="547" r:id="rId13"/>
    <p:sldId id="548" r:id="rId14"/>
    <p:sldId id="265" r:id="rId15"/>
    <p:sldId id="258" r:id="rId16"/>
  </p:sldIdLst>
  <p:sldSz cx="12192000" cy="6858000"/>
  <p:notesSz cx="6858000" cy="9144000"/>
  <p:defaultTextStyle>
    <a:defPPr rtl="0">
      <a:defRPr lang="hr-h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Autor" initials="A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704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72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100" d="100"/>
          <a:sy n="100" d="100"/>
        </p:scale>
        <p:origin x="355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 zaglavlj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hr-HR" dirty="0"/>
          </a:p>
        </p:txBody>
      </p:sp>
      <p:sp>
        <p:nvSpPr>
          <p:cNvPr id="3" name="Rezervirano mjesto za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 rtl="0"/>
            <a:fld id="{E4CCCFD2-2710-4DCB-9CEA-E180FF354DA7}" type="datetime1">
              <a:rPr lang="hr-HR" smtClean="0"/>
              <a:t>29.1.2026.</a:t>
            </a:fld>
            <a:endParaRPr lang="hr-HR" dirty="0"/>
          </a:p>
        </p:txBody>
      </p:sp>
      <p:sp>
        <p:nvSpPr>
          <p:cNvPr id="4" name="Rezervirano mjesto za podnožj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hr-HR" dirty="0"/>
          </a:p>
        </p:txBody>
      </p:sp>
      <p:sp>
        <p:nvSpPr>
          <p:cNvPr id="5" name="Rezervirano mjesto za broj slajd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 rtl="0"/>
            <a:fld id="{06834459-7356-44BF-850D-8B30C4FB3B6B}" type="slidenum">
              <a:rPr lang="hr-HR" smtClean="0"/>
              <a:pPr algn="r" rtl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690165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 zaglavlj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hr-HR" noProof="0" dirty="0"/>
          </a:p>
        </p:txBody>
      </p:sp>
      <p:sp>
        <p:nvSpPr>
          <p:cNvPr id="3" name="Rezervirano mjesto za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>
              <a:defRPr sz="1200"/>
            </a:lvl1pPr>
          </a:lstStyle>
          <a:p>
            <a:fld id="{DCDDF4CC-79AA-4477-8A5C-A81E158CAC6D}" type="datetime1">
              <a:rPr lang="hr-HR" smtClean="0"/>
              <a:pPr/>
              <a:t>29.1.2026.</a:t>
            </a:fld>
            <a:endParaRPr lang="hr-HR" dirty="0"/>
          </a:p>
        </p:txBody>
      </p:sp>
      <p:sp>
        <p:nvSpPr>
          <p:cNvPr id="4" name="Rezervirano mjesto za sliku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hr-HR" noProof="0" dirty="0"/>
          </a:p>
        </p:txBody>
      </p:sp>
      <p:sp>
        <p:nvSpPr>
          <p:cNvPr id="5" name="Rezervirano mjesto za bilješk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hr-HR" dirty="0"/>
              <a:t>Uredite stilove teksta matrice</a:t>
            </a:r>
            <a:endParaRPr lang="hr-HR" noProof="0" dirty="0"/>
          </a:p>
          <a:p>
            <a:pPr lvl="1" rtl="0"/>
            <a:r>
              <a:rPr lang="hr-HR" noProof="0" dirty="0"/>
              <a:t>Druga razina</a:t>
            </a:r>
          </a:p>
          <a:p>
            <a:pPr lvl="2" rtl="0"/>
            <a:r>
              <a:rPr lang="hr-HR" noProof="0" dirty="0"/>
              <a:t>Treća razina</a:t>
            </a:r>
          </a:p>
          <a:p>
            <a:pPr lvl="3" rtl="0"/>
            <a:r>
              <a:rPr lang="hr-HR" noProof="0" dirty="0"/>
              <a:t>Četvrta razina</a:t>
            </a:r>
          </a:p>
          <a:p>
            <a:pPr lvl="4" rtl="0"/>
            <a:r>
              <a:rPr lang="hr-HR" noProof="0" dirty="0"/>
              <a:t>Peta razina</a:t>
            </a:r>
          </a:p>
        </p:txBody>
      </p:sp>
      <p:sp>
        <p:nvSpPr>
          <p:cNvPr id="6" name="Rezervirano mjesto za podnožj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hr-HR" noProof="0" dirty="0"/>
          </a:p>
        </p:txBody>
      </p:sp>
      <p:sp>
        <p:nvSpPr>
          <p:cNvPr id="7" name="Rezervirano mjesto za broj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>
              <a:defRPr sz="1200"/>
            </a:lvl1pPr>
          </a:lstStyle>
          <a:p>
            <a:fld id="{0A3C37BE-C303-496D-B5CD-85F2937540FC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50842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C37BE-C303-496D-B5CD-85F2937540FC}" type="slidenum">
              <a:rPr lang="hr-HR" smtClean="0"/>
              <a:pPr/>
              <a:t>1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565380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utnik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r-HR" dirty="0"/>
          </a:p>
        </p:txBody>
      </p:sp>
      <p:sp>
        <p:nvSpPr>
          <p:cNvPr id="8" name="Pravokutnik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r-HR" dirty="0"/>
          </a:p>
        </p:txBody>
      </p:sp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10096500" cy="2219691"/>
          </a:xfrm>
        </p:spPr>
        <p:txBody>
          <a:bodyPr rtlCol="0" anchor="ctr">
            <a:normAutofit/>
          </a:bodyPr>
          <a:lstStyle>
            <a:lvl1pPr algn="l" rtl="0">
              <a:defRPr sz="4400" cap="all" baseline="0"/>
            </a:lvl1pPr>
          </a:lstStyle>
          <a:p>
            <a:pPr rtl="0"/>
            <a:r>
              <a:rPr lang="hr-HR"/>
              <a:t>Kliknite da biste uredili stil naslova matrice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104898" y="4511784"/>
            <a:ext cx="10096501" cy="955565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800"/>
            </a:lvl1pPr>
            <a:lvl2pPr marL="457200" indent="0" algn="ctr" rtl="0">
              <a:buNone/>
              <a:defRPr sz="2000"/>
            </a:lvl2pPr>
            <a:lvl3pPr marL="914400" indent="0" algn="ctr" rtl="0">
              <a:buNone/>
              <a:defRPr sz="1800"/>
            </a:lvl3pPr>
            <a:lvl4pPr marL="1371600" indent="0" algn="ctr" rtl="0">
              <a:buNone/>
              <a:defRPr sz="1600"/>
            </a:lvl4pPr>
            <a:lvl5pPr marL="1828800" indent="0" algn="ctr" rtl="0">
              <a:buNone/>
              <a:defRPr sz="1600"/>
            </a:lvl5pPr>
            <a:lvl6pPr marL="2286000" indent="0" algn="ctr" rtl="0">
              <a:buNone/>
              <a:defRPr sz="1600"/>
            </a:lvl6pPr>
            <a:lvl7pPr marL="2743200" indent="0" algn="ctr" rtl="0">
              <a:buNone/>
              <a:defRPr sz="1600"/>
            </a:lvl7pPr>
            <a:lvl8pPr marL="3200400" indent="0" algn="ctr" rtl="0">
              <a:buNone/>
              <a:defRPr sz="1600"/>
            </a:lvl8pPr>
            <a:lvl9pPr marL="3657600" indent="0" algn="ctr" rtl="0">
              <a:buNone/>
              <a:defRPr sz="1600"/>
            </a:lvl9pPr>
          </a:lstStyle>
          <a:p>
            <a:pPr rtl="0"/>
            <a:r>
              <a:rPr lang="hr-HR"/>
              <a:t>Kliknite da biste uredili stil podnaslova matrice</a:t>
            </a:r>
            <a:endParaRPr lang="hr-HR" dirty="0"/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53F328C-D652-4D56-B661-248CACCE5850}" type="datetime1">
              <a:rPr lang="hr-HR" smtClean="0"/>
              <a:pPr/>
              <a:t>29.1.2026.</a:t>
            </a:fld>
            <a:endParaRPr lang="hr-HR" dirty="0"/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r-HR" dirty="0"/>
          </a:p>
        </p:txBody>
      </p:sp>
      <p:sp>
        <p:nvSpPr>
          <p:cNvPr id="6" name="Rezervirano mjesto za broj slajd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hr-HR" smtClean="0"/>
              <a:t>‹#›</a:t>
            </a:fld>
            <a:endParaRPr lang="hr-HR" dirty="0"/>
          </a:p>
        </p:txBody>
      </p:sp>
      <p:pic>
        <p:nvPicPr>
          <p:cNvPr id="11" name="Slika 10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4445" y="0"/>
            <a:ext cx="1747524" cy="2292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56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 anchor="b"/>
          <a:lstStyle>
            <a:lvl1pPr algn="l" rtl="0">
              <a:defRPr sz="3200"/>
            </a:lvl1pPr>
          </a:lstStyle>
          <a:p>
            <a:pPr rtl="0"/>
            <a:r>
              <a:rPr lang="hr-HR"/>
              <a:t>Kliknite da biste uredili stil naslova matrice</a:t>
            </a:r>
            <a:endParaRPr lang="hr-HR" dirty="0"/>
          </a:p>
        </p:txBody>
      </p:sp>
      <p:sp>
        <p:nvSpPr>
          <p:cNvPr id="3" name="Rezervirano mjesto za sliku 2"/>
          <p:cNvSpPr>
            <a:spLocks noGrp="1"/>
          </p:cNvSpPr>
          <p:nvPr>
            <p:ph type="pic" idx="1"/>
          </p:nvPr>
        </p:nvSpPr>
        <p:spPr>
          <a:xfrm>
            <a:off x="4654671" y="1600199"/>
            <a:ext cx="6430912" cy="4572001"/>
          </a:xfrm>
        </p:spPr>
        <p:txBody>
          <a:bodyPr tIns="1188720" rtlCol="0">
            <a:normAutofit/>
          </a:bodyPr>
          <a:lstStyle>
            <a:lvl1pPr marL="0" indent="0" algn="ctr" rtl="0">
              <a:buNone/>
              <a:defRPr sz="2000"/>
            </a:lvl1pPr>
            <a:lvl2pPr marL="457200" indent="0" algn="l" rtl="0">
              <a:buNone/>
              <a:defRPr sz="2800"/>
            </a:lvl2pPr>
            <a:lvl3pPr marL="914400" indent="0" algn="l" rtl="0">
              <a:buNone/>
              <a:defRPr sz="2400"/>
            </a:lvl3pPr>
            <a:lvl4pPr marL="1371600" indent="0" algn="l" rtl="0">
              <a:buNone/>
              <a:defRPr sz="2000"/>
            </a:lvl4pPr>
            <a:lvl5pPr marL="1828800" indent="0" algn="l" rtl="0">
              <a:buNone/>
              <a:defRPr sz="2000"/>
            </a:lvl5pPr>
            <a:lvl6pPr marL="2286000" indent="0" algn="l" rtl="0">
              <a:buNone/>
              <a:defRPr sz="2000"/>
            </a:lvl6pPr>
            <a:lvl7pPr marL="2743200" indent="0" algn="l" rtl="0">
              <a:buNone/>
              <a:defRPr sz="2000"/>
            </a:lvl7pPr>
            <a:lvl8pPr marL="3200400" indent="0" algn="l" rtl="0">
              <a:buNone/>
              <a:defRPr sz="2000"/>
            </a:lvl8pPr>
            <a:lvl9pPr marL="3657600" indent="0" algn="l" rtl="0">
              <a:buNone/>
              <a:defRPr sz="2000"/>
            </a:lvl9pPr>
          </a:lstStyle>
          <a:p>
            <a:pPr rtl="0"/>
            <a:r>
              <a:rPr lang="hr-HR"/>
              <a:t>Kliknite ikonu da biste dodali  sliku</a:t>
            </a:r>
            <a:endParaRPr lang="hr-HR" dirty="0"/>
          </a:p>
        </p:txBody>
      </p:sp>
      <p:sp>
        <p:nvSpPr>
          <p:cNvPr id="4" name="Rezervirano mjesto za tekst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3396996" cy="457200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200"/>
              </a:spcBef>
              <a:buNone/>
              <a:defRPr sz="18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hr-HR"/>
              <a:t>Kliknite da biste uredili matrice</a:t>
            </a:r>
          </a:p>
        </p:txBody>
      </p:sp>
      <p:sp>
        <p:nvSpPr>
          <p:cNvPr id="5" name="Rezervirano mjesto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F97B9B97-1F5A-4582-8F9A-A84217769AE8}" type="datetime1">
              <a:rPr lang="hr-HR" smtClean="0"/>
              <a:pPr/>
              <a:t>29.1.2026.</a:t>
            </a:fld>
            <a:endParaRPr lang="hr-HR" dirty="0"/>
          </a:p>
        </p:txBody>
      </p:sp>
      <p:sp>
        <p:nvSpPr>
          <p:cNvPr id="6" name="Rezervirano mjesto za podnožj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r-HR" dirty="0"/>
          </a:p>
        </p:txBody>
      </p:sp>
      <p:sp>
        <p:nvSpPr>
          <p:cNvPr id="7" name="Rezervirano mjesto za broj slajd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69637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hr-HR"/>
              <a:t>Kliknite da biste uredili stil naslova matrice</a:t>
            </a:r>
            <a:endParaRPr lang="hr-HR" dirty="0"/>
          </a:p>
        </p:txBody>
      </p:sp>
      <p:sp>
        <p:nvSpPr>
          <p:cNvPr id="3" name="Okomiti tekst s rezerviranim mjestom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1pPr rtl="0">
              <a:defRPr/>
            </a:lvl1pPr>
          </a:lstStyle>
          <a:p>
            <a:pPr lvl="0" rtl="0"/>
            <a:r>
              <a:rPr lang="hr-HR"/>
              <a:t>Kliknite da biste uredili matrice</a:t>
            </a:r>
          </a:p>
          <a:p>
            <a:pPr lvl="1" rtl="0"/>
            <a:r>
              <a:rPr lang="hr-HR"/>
              <a:t>Druga razina</a:t>
            </a:r>
          </a:p>
          <a:p>
            <a:pPr lvl="2" rtl="0"/>
            <a:r>
              <a:rPr lang="hr-HR"/>
              <a:t>Treća razina</a:t>
            </a:r>
          </a:p>
          <a:p>
            <a:pPr lvl="3" rtl="0"/>
            <a:r>
              <a:rPr lang="hr-HR"/>
              <a:t>Četvrta razina</a:t>
            </a:r>
          </a:p>
          <a:p>
            <a:pPr lvl="4" rtl="0"/>
            <a:r>
              <a:rPr lang="hr-HR"/>
              <a:t>Peta razina stilove teksta</a:t>
            </a:r>
            <a:endParaRPr lang="hr-HR" dirty="0"/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4F5939F-0EB5-4966-BEB2-8059C27E71D8}" type="datetime1">
              <a:rPr lang="hr-HR" smtClean="0"/>
              <a:pPr/>
              <a:t>29.1.2026.</a:t>
            </a:fld>
            <a:endParaRPr lang="hr-HR" dirty="0"/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r-HR" dirty="0"/>
          </a:p>
        </p:txBody>
      </p:sp>
      <p:sp>
        <p:nvSpPr>
          <p:cNvPr id="6" name="Rezervirano mjesto za broj slajd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12076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9372600" y="365125"/>
            <a:ext cx="1714500" cy="5811838"/>
          </a:xfrm>
        </p:spPr>
        <p:txBody>
          <a:bodyPr vert="eaVert" rtlCol="0"/>
          <a:lstStyle>
            <a:lvl1pPr rtl="0">
              <a:defRPr/>
            </a:lvl1pPr>
          </a:lstStyle>
          <a:p>
            <a:pPr rtl="0"/>
            <a:r>
              <a:rPr lang="hr-HR"/>
              <a:t>Kliknite da biste uredili stil naslova matrice</a:t>
            </a:r>
            <a:endParaRPr lang="hr-HR" dirty="0"/>
          </a:p>
        </p:txBody>
      </p:sp>
      <p:sp>
        <p:nvSpPr>
          <p:cNvPr id="3" name="Okomiti tekst s rezerviranim mjestom 2"/>
          <p:cNvSpPr>
            <a:spLocks noGrp="1"/>
          </p:cNvSpPr>
          <p:nvPr>
            <p:ph type="body" orient="vert" idx="1"/>
          </p:nvPr>
        </p:nvSpPr>
        <p:spPr>
          <a:xfrm>
            <a:off x="1104900" y="365125"/>
            <a:ext cx="8098896" cy="5811838"/>
          </a:xfrm>
        </p:spPr>
        <p:txBody>
          <a:bodyPr vert="eaVert" rtlCol="0"/>
          <a:lstStyle>
            <a:lvl1pPr rtl="0">
              <a:defRPr/>
            </a:lvl1pPr>
          </a:lstStyle>
          <a:p>
            <a:pPr lvl="0" rtl="0"/>
            <a:r>
              <a:rPr lang="hr-HR"/>
              <a:t>Kliknite da biste uredili matrice</a:t>
            </a:r>
          </a:p>
          <a:p>
            <a:pPr lvl="1" rtl="0"/>
            <a:r>
              <a:rPr lang="hr-HR"/>
              <a:t>Druga razina</a:t>
            </a:r>
          </a:p>
          <a:p>
            <a:pPr lvl="2" rtl="0"/>
            <a:r>
              <a:rPr lang="hr-HR"/>
              <a:t>Treća razina</a:t>
            </a:r>
          </a:p>
          <a:p>
            <a:pPr lvl="3" rtl="0"/>
            <a:r>
              <a:rPr lang="hr-HR"/>
              <a:t>Četvrta razina</a:t>
            </a:r>
          </a:p>
          <a:p>
            <a:pPr lvl="4" rtl="0"/>
            <a:r>
              <a:rPr lang="hr-HR"/>
              <a:t>Peta razina stilove teksta</a:t>
            </a:r>
            <a:endParaRPr lang="hr-HR" dirty="0"/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3099AF9-3E05-4986-BEFD-CFD6F14661D4}" type="datetime1">
              <a:rPr lang="hr-HR" smtClean="0"/>
              <a:pPr/>
              <a:t>29.1.2026.</a:t>
            </a:fld>
            <a:endParaRPr lang="hr-HR" dirty="0"/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r-HR" dirty="0"/>
          </a:p>
        </p:txBody>
      </p:sp>
      <p:sp>
        <p:nvSpPr>
          <p:cNvPr id="6" name="Rezervirano mjesto za broj slajd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hr-HR" smtClean="0"/>
              <a:t>‹#›</a:t>
            </a:fld>
            <a:endParaRPr lang="hr-HR" dirty="0"/>
          </a:p>
        </p:txBody>
      </p:sp>
      <p:grpSp>
        <p:nvGrpSpPr>
          <p:cNvPr id="7" name="Grupa 6"/>
          <p:cNvGrpSpPr/>
          <p:nvPr/>
        </p:nvGrpSpPr>
        <p:grpSpPr>
          <a:xfrm rot="5400000">
            <a:off x="6514047" y="3228843"/>
            <a:ext cx="5632704" cy="84403"/>
            <a:chOff x="1073150" y="1219201"/>
            <a:chExt cx="10058400" cy="63125"/>
          </a:xfrm>
        </p:grpSpPr>
        <p:cxnSp>
          <p:nvCxnSpPr>
            <p:cNvPr id="8" name="Ravni poveznik 7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Ravni poveznik 8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4592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hr-HR"/>
              <a:t>Kliknite da biste uredili stil naslova matrice</a:t>
            </a:r>
            <a:endParaRPr lang="hr-HR" dirty="0"/>
          </a:p>
        </p:txBody>
      </p:sp>
      <p:sp>
        <p:nvSpPr>
          <p:cNvPr id="3" name="Rezervirano mjesto za sadržaj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 rtl="0">
              <a:defRPr/>
            </a:lvl1pPr>
          </a:lstStyle>
          <a:p>
            <a:pPr lvl="0" rtl="0"/>
            <a:r>
              <a:rPr lang="hr-HR"/>
              <a:t>Kliknite da biste uredili matrice</a:t>
            </a:r>
          </a:p>
          <a:p>
            <a:pPr lvl="1" rtl="0"/>
            <a:r>
              <a:rPr lang="hr-HR"/>
              <a:t>Druga razina</a:t>
            </a:r>
          </a:p>
          <a:p>
            <a:pPr lvl="2" rtl="0"/>
            <a:r>
              <a:rPr lang="hr-HR"/>
              <a:t>Treća razina</a:t>
            </a:r>
          </a:p>
          <a:p>
            <a:pPr lvl="3" rtl="0"/>
            <a:r>
              <a:rPr lang="hr-HR"/>
              <a:t>Četvrta razina</a:t>
            </a:r>
          </a:p>
          <a:p>
            <a:pPr lvl="4" rtl="0"/>
            <a:r>
              <a:rPr lang="hr-HR"/>
              <a:t>Peta razina stilove teksta</a:t>
            </a:r>
            <a:endParaRPr lang="hr-HR" dirty="0"/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DF1CA04-9144-4D04-BD14-337438548908}" type="datetime1">
              <a:rPr lang="hr-HR" smtClean="0"/>
              <a:pPr/>
              <a:t>29.1.2026.</a:t>
            </a:fld>
            <a:endParaRPr lang="hr-HR" dirty="0"/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r-HR" dirty="0"/>
          </a:p>
        </p:txBody>
      </p:sp>
      <p:sp>
        <p:nvSpPr>
          <p:cNvPr id="6" name="Rezervirano mjesto za broj slajd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786876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slovni slajd sa slik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a 12"/>
          <p:cNvGrpSpPr/>
          <p:nvPr/>
        </p:nvGrpSpPr>
        <p:grpSpPr>
          <a:xfrm rot="10800000">
            <a:off x="0" y="5645510"/>
            <a:ext cx="12192000" cy="63125"/>
            <a:chOff x="507492" y="1501519"/>
            <a:chExt cx="8129016" cy="63125"/>
          </a:xfrm>
        </p:grpSpPr>
        <p:cxnSp>
          <p:nvCxnSpPr>
            <p:cNvPr id="17" name="Ravni poveznik 16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Ravni poveznik 17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upa 13"/>
          <p:cNvGrpSpPr/>
          <p:nvPr/>
        </p:nvGrpSpPr>
        <p:grpSpPr>
          <a:xfrm>
            <a:off x="0" y="1143000"/>
            <a:ext cx="12192000" cy="63125"/>
            <a:chOff x="507492" y="1501519"/>
            <a:chExt cx="8129016" cy="63125"/>
          </a:xfrm>
        </p:grpSpPr>
        <p:cxnSp>
          <p:nvCxnSpPr>
            <p:cNvPr id="15" name="Ravni poveznik 14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Ravni poveznik 15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Pravokutnik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r-HR" noProof="0" dirty="0"/>
          </a:p>
        </p:txBody>
      </p:sp>
      <p:sp>
        <p:nvSpPr>
          <p:cNvPr id="8" name="Pravokutnik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r-HR" noProof="0" dirty="0"/>
          </a:p>
        </p:txBody>
      </p:sp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5734050" cy="2219691"/>
          </a:xfrm>
        </p:spPr>
        <p:txBody>
          <a:bodyPr rtlCol="0" anchor="ctr">
            <a:normAutofit/>
          </a:bodyPr>
          <a:lstStyle>
            <a:lvl1pPr algn="l" rtl="0">
              <a:defRPr sz="4400" cap="all" baseline="0"/>
            </a:lvl1pPr>
          </a:lstStyle>
          <a:p>
            <a:pPr rtl="0"/>
            <a:r>
              <a:rPr lang="hr-HR"/>
              <a:t>Kliknite da biste uredili stil naslova matrice</a:t>
            </a:r>
            <a:endParaRPr lang="hr-HR" noProof="0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104900" y="4511784"/>
            <a:ext cx="5734050" cy="955565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800"/>
            </a:lvl1pPr>
            <a:lvl2pPr marL="457200" indent="0" algn="ctr" rtl="0">
              <a:buNone/>
              <a:defRPr sz="2000"/>
            </a:lvl2pPr>
            <a:lvl3pPr marL="914400" indent="0" algn="ctr" rtl="0">
              <a:buNone/>
              <a:defRPr sz="1800"/>
            </a:lvl3pPr>
            <a:lvl4pPr marL="1371600" indent="0" algn="ctr" rtl="0">
              <a:buNone/>
              <a:defRPr sz="1600"/>
            </a:lvl4pPr>
            <a:lvl5pPr marL="1828800" indent="0" algn="ctr" rtl="0">
              <a:buNone/>
              <a:defRPr sz="1600"/>
            </a:lvl5pPr>
            <a:lvl6pPr marL="2286000" indent="0" algn="ctr" rtl="0">
              <a:buNone/>
              <a:defRPr sz="1600"/>
            </a:lvl6pPr>
            <a:lvl7pPr marL="2743200" indent="0" algn="ctr" rtl="0">
              <a:buNone/>
              <a:defRPr sz="1600"/>
            </a:lvl7pPr>
            <a:lvl8pPr marL="3200400" indent="0" algn="ctr" rtl="0">
              <a:buNone/>
              <a:defRPr sz="1600"/>
            </a:lvl8pPr>
            <a:lvl9pPr marL="3657600" indent="0" algn="ctr" rtl="0">
              <a:buNone/>
              <a:defRPr sz="1600"/>
            </a:lvl9pPr>
          </a:lstStyle>
          <a:p>
            <a:pPr rtl="0"/>
            <a:r>
              <a:rPr lang="hr-HR" noProof="0"/>
              <a:t>Kliknite da biste uredili stil podnaslova matrice</a:t>
            </a:r>
            <a:endParaRPr lang="hr-HR" noProof="0" dirty="0"/>
          </a:p>
        </p:txBody>
      </p:sp>
      <p:pic>
        <p:nvPicPr>
          <p:cNvPr id="10" name="Slika 9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5880" y="0"/>
            <a:ext cx="1747524" cy="2292094"/>
          </a:xfrm>
          <a:prstGeom prst="rect">
            <a:avLst/>
          </a:prstGeom>
        </p:spPr>
      </p:pic>
      <p:sp>
        <p:nvSpPr>
          <p:cNvPr id="11" name="Rezervirano mjesto za sliku 10"/>
          <p:cNvSpPr>
            <a:spLocks noGrp="1"/>
          </p:cNvSpPr>
          <p:nvPr>
            <p:ph type="pic" sz="quarter" idx="13"/>
          </p:nvPr>
        </p:nvSpPr>
        <p:spPr>
          <a:xfrm>
            <a:off x="6981063" y="1310656"/>
            <a:ext cx="5210937" cy="4208604"/>
          </a:xfrm>
          <a:solidFill>
            <a:schemeClr val="tx1">
              <a:lumMod val="20000"/>
              <a:lumOff val="80000"/>
            </a:schemeClr>
          </a:solidFill>
        </p:spPr>
        <p:txBody>
          <a:bodyPr tIns="1005840" rtlCol="0"/>
          <a:lstStyle>
            <a:lvl1pPr marL="0" indent="0" algn="ctr" rtl="0">
              <a:buNone/>
              <a:defRPr/>
            </a:lvl1pPr>
          </a:lstStyle>
          <a:p>
            <a:pPr rtl="0"/>
            <a:r>
              <a:rPr lang="hr-HR" noProof="0"/>
              <a:t>Kliknite ikonu da biste dodali  sliku</a:t>
            </a:r>
            <a:endParaRPr lang="hr-HR" noProof="0" dirty="0"/>
          </a:p>
        </p:txBody>
      </p:sp>
      <p:sp>
        <p:nvSpPr>
          <p:cNvPr id="19" name="Tekst uputa"/>
          <p:cNvSpPr/>
          <p:nvPr/>
        </p:nvSpPr>
        <p:spPr>
          <a:xfrm>
            <a:off x="12344400" y="0"/>
            <a:ext cx="1295400" cy="6858000"/>
          </a:xfrm>
          <a:prstGeom prst="roundRect">
            <a:avLst>
              <a:gd name="adj" fmla="val 9717"/>
            </a:avLst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rtl="0"/>
            <a:r>
              <a:rPr lang="hr-HR" sz="1200" b="1" i="1" noProof="0" dirty="0">
                <a:latin typeface="Arial" pitchFamily="34" charset="0"/>
                <a:cs typeface="Arial" pitchFamily="34" charset="0"/>
              </a:rPr>
              <a:t>NAPOMENA:</a:t>
            </a:r>
          </a:p>
          <a:p>
            <a:pPr rtl="0"/>
            <a:r>
              <a:rPr lang="hr-HR" sz="1200" i="1" noProof="0" dirty="0">
                <a:latin typeface="Arial" pitchFamily="34" charset="0"/>
                <a:cs typeface="Arial" pitchFamily="34" charset="0"/>
              </a:rPr>
              <a:t>da biste promijenili sliku na slajdu, odaberite sliku pa je izbrišite. Nakon toga kliknite ikonu Slike u rezerviranom mjestu da biste umetnuli željenu sliku.</a:t>
            </a:r>
          </a:p>
        </p:txBody>
      </p:sp>
    </p:spTree>
    <p:extLst>
      <p:ext uri="{BB962C8B-B14F-4D97-AF65-F5344CB8AC3E}">
        <p14:creationId xmlns:p14="http://schemas.microsoft.com/office/powerpoint/2010/main" val="2673943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a 7"/>
          <p:cNvGrpSpPr/>
          <p:nvPr/>
        </p:nvGrpSpPr>
        <p:grpSpPr>
          <a:xfrm>
            <a:off x="0" y="2514600"/>
            <a:ext cx="12192000" cy="3194035"/>
            <a:chOff x="647402" y="2514600"/>
            <a:chExt cx="10838688" cy="3194035"/>
          </a:xfrm>
        </p:grpSpPr>
        <p:grpSp>
          <p:nvGrpSpPr>
            <p:cNvPr id="9" name="Grupa 8"/>
            <p:cNvGrpSpPr/>
            <p:nvPr/>
          </p:nvGrpSpPr>
          <p:grpSpPr>
            <a:xfrm>
              <a:off x="647402" y="2514600"/>
              <a:ext cx="10838688" cy="63125"/>
              <a:chOff x="507492" y="1501519"/>
              <a:chExt cx="8129016" cy="63125"/>
            </a:xfrm>
          </p:grpSpPr>
          <p:cxnSp>
            <p:nvCxnSpPr>
              <p:cNvPr id="14" name="Ravni poveznik 13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Ravni poveznik 14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Pravokutnik 9"/>
            <p:cNvSpPr/>
            <p:nvPr/>
          </p:nvSpPr>
          <p:spPr>
            <a:xfrm>
              <a:off x="647402" y="2640850"/>
              <a:ext cx="10838688" cy="294153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hr-HR" dirty="0"/>
            </a:p>
          </p:txBody>
        </p:sp>
        <p:grpSp>
          <p:nvGrpSpPr>
            <p:cNvPr id="11" name="Grupa 10"/>
            <p:cNvGrpSpPr/>
            <p:nvPr/>
          </p:nvGrpSpPr>
          <p:grpSpPr>
            <a:xfrm rot="10800000">
              <a:off x="647402" y="5645510"/>
              <a:ext cx="10838688" cy="63125"/>
              <a:chOff x="507492" y="1501519"/>
              <a:chExt cx="8129016" cy="63125"/>
            </a:xfrm>
          </p:grpSpPr>
          <p:cxnSp>
            <p:nvCxnSpPr>
              <p:cNvPr id="12" name="Ravni poveznik 11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Ravni poveznik 12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104899" y="2971806"/>
            <a:ext cx="10071099" cy="1684150"/>
          </a:xfrm>
        </p:spPr>
        <p:txBody>
          <a:bodyPr rtlCol="0" anchor="ctr">
            <a:normAutofit/>
          </a:bodyPr>
          <a:lstStyle>
            <a:lvl1pPr algn="l" rtl="0">
              <a:defRPr sz="4400" cap="all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hr-HR"/>
              <a:t>Kliknite da biste uredili stil naslova matrice</a:t>
            </a:r>
            <a:endParaRPr lang="hr-HR" dirty="0"/>
          </a:p>
        </p:txBody>
      </p:sp>
      <p:sp>
        <p:nvSpPr>
          <p:cNvPr id="3" name="Rezervirano mjesto za tekst 2"/>
          <p:cNvSpPr>
            <a:spLocks noGrp="1"/>
          </p:cNvSpPr>
          <p:nvPr>
            <p:ph type="body" idx="1"/>
          </p:nvPr>
        </p:nvSpPr>
        <p:spPr>
          <a:xfrm>
            <a:off x="1104899" y="4655956"/>
            <a:ext cx="10071099" cy="50975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 algn="l" rtl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l" rtl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hr-HR"/>
              <a:t>Kliknite da biste uredili matrice</a:t>
            </a:r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FD99AC0A-8F02-48E5-B92A-0CDFB2A51631}" type="datetime1">
              <a:rPr lang="hr-HR" smtClean="0"/>
              <a:pPr/>
              <a:t>29.1.2026.</a:t>
            </a:fld>
            <a:endParaRPr lang="hr-HR" dirty="0"/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r-HR" dirty="0"/>
          </a:p>
        </p:txBody>
      </p:sp>
      <p:sp>
        <p:nvSpPr>
          <p:cNvPr id="6" name="Rezervirano mjesto za broj slajd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hr-HR" smtClean="0"/>
              <a:t>‹#›</a:t>
            </a:fld>
            <a:endParaRPr lang="hr-HR" dirty="0"/>
          </a:p>
        </p:txBody>
      </p:sp>
      <p:pic>
        <p:nvPicPr>
          <p:cNvPr id="7" name="Slika 6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5880" y="0"/>
            <a:ext cx="1783188" cy="2971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2678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hr-HR"/>
              <a:t>Kliknite da biste uredili stil naslova matrice</a:t>
            </a:r>
            <a:endParaRPr lang="hr-HR" dirty="0"/>
          </a:p>
        </p:txBody>
      </p:sp>
      <p:sp>
        <p:nvSpPr>
          <p:cNvPr id="3" name="Rezervirano mjesto za sadržaj 2"/>
          <p:cNvSpPr>
            <a:spLocks noGrp="1"/>
          </p:cNvSpPr>
          <p:nvPr>
            <p:ph sz="half" idx="1"/>
          </p:nvPr>
        </p:nvSpPr>
        <p:spPr>
          <a:xfrm>
            <a:off x="1104900" y="1600200"/>
            <a:ext cx="4914900" cy="4571999"/>
          </a:xfrm>
        </p:spPr>
        <p:txBody>
          <a:bodyPr rtlCol="0"/>
          <a:lstStyle>
            <a:lvl1pPr rtl="0">
              <a:defRPr/>
            </a:lvl1pPr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/>
            </a:lvl8pPr>
            <a:lvl9pPr algn="l" rtl="0">
              <a:defRPr/>
            </a:lvl9pPr>
          </a:lstStyle>
          <a:p>
            <a:pPr lvl="0" rtl="0"/>
            <a:r>
              <a:rPr lang="hr-HR"/>
              <a:t>Kliknite da biste uredili matrice</a:t>
            </a:r>
          </a:p>
          <a:p>
            <a:pPr lvl="1" rtl="0"/>
            <a:r>
              <a:rPr lang="hr-HR"/>
              <a:t>Druga razina</a:t>
            </a:r>
          </a:p>
          <a:p>
            <a:pPr lvl="2" rtl="0"/>
            <a:r>
              <a:rPr lang="hr-HR"/>
              <a:t>Treća razina</a:t>
            </a:r>
          </a:p>
          <a:p>
            <a:pPr lvl="3" rtl="0"/>
            <a:r>
              <a:rPr lang="hr-HR"/>
              <a:t>Četvrta razina</a:t>
            </a:r>
          </a:p>
          <a:p>
            <a:pPr lvl="4" rtl="0"/>
            <a:r>
              <a:rPr lang="hr-HR"/>
              <a:t>Peta razina stilove teksta</a:t>
            </a:r>
            <a:endParaRPr lang="hr-HR" dirty="0"/>
          </a:p>
        </p:txBody>
      </p:sp>
      <p:sp>
        <p:nvSpPr>
          <p:cNvPr id="4" name="Rezervirano mjesto za sadržaj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4914900" cy="4571999"/>
          </a:xfrm>
        </p:spPr>
        <p:txBody>
          <a:bodyPr rtlCol="0"/>
          <a:lstStyle>
            <a:lvl1pPr rtl="0">
              <a:defRPr/>
            </a:lvl1pPr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/>
            </a:lvl8pPr>
          </a:lstStyle>
          <a:p>
            <a:pPr lvl="0" rtl="0"/>
            <a:r>
              <a:rPr lang="hr-HR"/>
              <a:t>Kliknite da biste uredili matrice</a:t>
            </a:r>
          </a:p>
          <a:p>
            <a:pPr lvl="1" rtl="0"/>
            <a:r>
              <a:rPr lang="hr-HR"/>
              <a:t>Druga razina</a:t>
            </a:r>
          </a:p>
          <a:p>
            <a:pPr lvl="2" rtl="0"/>
            <a:r>
              <a:rPr lang="hr-HR"/>
              <a:t>Treća razina</a:t>
            </a:r>
          </a:p>
          <a:p>
            <a:pPr lvl="3" rtl="0"/>
            <a:r>
              <a:rPr lang="hr-HR"/>
              <a:t>Četvrta razina</a:t>
            </a:r>
          </a:p>
          <a:p>
            <a:pPr lvl="4" rtl="0"/>
            <a:r>
              <a:rPr lang="hr-HR"/>
              <a:t>Peta razina stilove teksta</a:t>
            </a:r>
            <a:endParaRPr lang="hr-HR" dirty="0"/>
          </a:p>
        </p:txBody>
      </p:sp>
      <p:sp>
        <p:nvSpPr>
          <p:cNvPr id="5" name="Rezervirano mjesto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B8DCC22-DB97-417E-B1F3-BBFE638A4472}" type="datetime1">
              <a:rPr lang="hr-HR" smtClean="0"/>
              <a:pPr/>
              <a:t>29.1.2026.</a:t>
            </a:fld>
            <a:endParaRPr lang="hr-HR" dirty="0"/>
          </a:p>
        </p:txBody>
      </p:sp>
      <p:sp>
        <p:nvSpPr>
          <p:cNvPr id="6" name="Rezervirano mjesto za podnožj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r-HR" dirty="0"/>
          </a:p>
        </p:txBody>
      </p:sp>
      <p:sp>
        <p:nvSpPr>
          <p:cNvPr id="7" name="Rezervirano mjesto za broj slajd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27791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hr-HR"/>
              <a:t>Kliknite da biste uredili stil naslova matrice</a:t>
            </a:r>
            <a:endParaRPr lang="hr-HR" dirty="0"/>
          </a:p>
        </p:txBody>
      </p:sp>
      <p:sp>
        <p:nvSpPr>
          <p:cNvPr id="3" name="Rezervirano mjesto za tekst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4919472" cy="823912"/>
          </a:xfrm>
        </p:spPr>
        <p:txBody>
          <a:bodyPr rtlCol="0" anchor="b"/>
          <a:lstStyle>
            <a:lvl1pPr marL="0" indent="0" algn="l" rtl="0">
              <a:spcBef>
                <a:spcPts val="0"/>
              </a:spcBef>
              <a:buNone/>
              <a:defRPr sz="2400" b="1"/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hr-HR"/>
              <a:t>Kliknite da biste uredili matrice</a:t>
            </a:r>
          </a:p>
        </p:txBody>
      </p:sp>
      <p:sp>
        <p:nvSpPr>
          <p:cNvPr id="4" name="Rezervirano mjesto za sadržaj 3"/>
          <p:cNvSpPr>
            <a:spLocks noGrp="1"/>
          </p:cNvSpPr>
          <p:nvPr>
            <p:ph sz="half" idx="2"/>
          </p:nvPr>
        </p:nvSpPr>
        <p:spPr>
          <a:xfrm>
            <a:off x="1104900" y="2424112"/>
            <a:ext cx="4919472" cy="3748088"/>
          </a:xfrm>
        </p:spPr>
        <p:txBody>
          <a:bodyPr rtlCol="0"/>
          <a:lstStyle>
            <a:lvl1pPr rtl="0">
              <a:defRPr/>
            </a:lvl1pPr>
          </a:lstStyle>
          <a:p>
            <a:pPr lvl="0" rtl="0"/>
            <a:r>
              <a:rPr lang="hr-HR"/>
              <a:t>Kliknite da biste uredili matrice</a:t>
            </a:r>
          </a:p>
          <a:p>
            <a:pPr lvl="1" rtl="0"/>
            <a:r>
              <a:rPr lang="hr-HR"/>
              <a:t>Druga razina</a:t>
            </a:r>
          </a:p>
          <a:p>
            <a:pPr lvl="2" rtl="0"/>
            <a:r>
              <a:rPr lang="hr-HR"/>
              <a:t>Treća razina</a:t>
            </a:r>
          </a:p>
          <a:p>
            <a:pPr lvl="3" rtl="0"/>
            <a:r>
              <a:rPr lang="hr-HR"/>
              <a:t>Četvrta razina</a:t>
            </a:r>
          </a:p>
          <a:p>
            <a:pPr lvl="4" rtl="0"/>
            <a:r>
              <a:rPr lang="hr-HR"/>
              <a:t>Peta razina stilove teksta</a:t>
            </a:r>
            <a:endParaRPr lang="hr-HR" dirty="0"/>
          </a:p>
        </p:txBody>
      </p:sp>
      <p:sp>
        <p:nvSpPr>
          <p:cNvPr id="5" name="Rezervirano mjesto za tekst 4"/>
          <p:cNvSpPr>
            <a:spLocks noGrp="1"/>
          </p:cNvSpPr>
          <p:nvPr>
            <p:ph type="body" sz="quarter" idx="3"/>
          </p:nvPr>
        </p:nvSpPr>
        <p:spPr>
          <a:xfrm>
            <a:off x="6166110" y="1600200"/>
            <a:ext cx="4919472" cy="823912"/>
          </a:xfrm>
        </p:spPr>
        <p:txBody>
          <a:bodyPr rtlCol="0" anchor="b"/>
          <a:lstStyle>
            <a:lvl1pPr marL="0" indent="0" algn="l" rtl="0">
              <a:spcBef>
                <a:spcPts val="0"/>
              </a:spcBef>
              <a:buNone/>
              <a:defRPr sz="2400" b="1"/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hr-HR"/>
              <a:t>Kliknite da biste uredili matrice</a:t>
            </a:r>
          </a:p>
        </p:txBody>
      </p:sp>
      <p:sp>
        <p:nvSpPr>
          <p:cNvPr id="6" name="Rezervirano mjesto za sadržaj 5"/>
          <p:cNvSpPr>
            <a:spLocks noGrp="1"/>
          </p:cNvSpPr>
          <p:nvPr>
            <p:ph sz="quarter" idx="4"/>
          </p:nvPr>
        </p:nvSpPr>
        <p:spPr>
          <a:xfrm>
            <a:off x="6166110" y="2424112"/>
            <a:ext cx="4919472" cy="3748088"/>
          </a:xfrm>
        </p:spPr>
        <p:txBody>
          <a:bodyPr rtlCol="0"/>
          <a:lstStyle>
            <a:lvl1pPr rtl="0">
              <a:defRPr/>
            </a:lvl1pPr>
          </a:lstStyle>
          <a:p>
            <a:pPr lvl="0" rtl="0"/>
            <a:r>
              <a:rPr lang="hr-HR"/>
              <a:t>Kliknite da biste uredili matrice</a:t>
            </a:r>
          </a:p>
          <a:p>
            <a:pPr lvl="1" rtl="0"/>
            <a:r>
              <a:rPr lang="hr-HR"/>
              <a:t>Druga razina</a:t>
            </a:r>
          </a:p>
          <a:p>
            <a:pPr lvl="2" rtl="0"/>
            <a:r>
              <a:rPr lang="hr-HR"/>
              <a:t>Treća razina</a:t>
            </a:r>
          </a:p>
          <a:p>
            <a:pPr lvl="3" rtl="0"/>
            <a:r>
              <a:rPr lang="hr-HR"/>
              <a:t>Četvrta razina</a:t>
            </a:r>
          </a:p>
          <a:p>
            <a:pPr lvl="4" rtl="0"/>
            <a:r>
              <a:rPr lang="hr-HR"/>
              <a:t>Peta razina stilove teksta</a:t>
            </a:r>
            <a:endParaRPr lang="hr-HR" dirty="0"/>
          </a:p>
        </p:txBody>
      </p:sp>
      <p:sp>
        <p:nvSpPr>
          <p:cNvPr id="7" name="Rezervirano mjesto za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BFEEF75-F895-47D0-98C5-793777417A10}" type="datetime1">
              <a:rPr lang="hr-HR" smtClean="0"/>
              <a:pPr/>
              <a:t>29.1.2026.</a:t>
            </a:fld>
            <a:endParaRPr lang="hr-HR" dirty="0"/>
          </a:p>
        </p:txBody>
      </p:sp>
      <p:sp>
        <p:nvSpPr>
          <p:cNvPr id="8" name="Rezervirano mjesto za podnožje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r-HR" dirty="0"/>
          </a:p>
        </p:txBody>
      </p:sp>
      <p:sp>
        <p:nvSpPr>
          <p:cNvPr id="9" name="Rezervirano mjesto za broj slajd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71016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hr-HR"/>
              <a:t>Kliknite da biste uredili stil naslova matrice</a:t>
            </a:r>
            <a:endParaRPr lang="hr-HR" dirty="0"/>
          </a:p>
        </p:txBody>
      </p:sp>
      <p:sp>
        <p:nvSpPr>
          <p:cNvPr id="3" name="Rezervirano mjesto za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4BA695E-CCA2-4B1E-AF18-4DC32ACC67B4}" type="datetime1">
              <a:rPr lang="hr-HR" smtClean="0"/>
              <a:pPr/>
              <a:t>29.1.2026.</a:t>
            </a:fld>
            <a:endParaRPr lang="hr-HR" dirty="0"/>
          </a:p>
        </p:txBody>
      </p:sp>
      <p:sp>
        <p:nvSpPr>
          <p:cNvPr id="4" name="Rezervirano mjesto za podnožje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r-HR" dirty="0"/>
          </a:p>
        </p:txBody>
      </p:sp>
      <p:sp>
        <p:nvSpPr>
          <p:cNvPr id="5" name="Rezervirano mjesto za broj slajd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58111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7451BF9C-8F4A-47F2-8A13-6B19BDD6EC2B}" type="datetime1">
              <a:rPr lang="hr-HR" smtClean="0"/>
              <a:pPr/>
              <a:t>29.1.2026.</a:t>
            </a:fld>
            <a:endParaRPr lang="hr-HR" dirty="0"/>
          </a:p>
        </p:txBody>
      </p:sp>
      <p:sp>
        <p:nvSpPr>
          <p:cNvPr id="3" name="Rezervirano mjesto za podnožje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r-HR" dirty="0"/>
          </a:p>
        </p:txBody>
      </p:sp>
      <p:sp>
        <p:nvSpPr>
          <p:cNvPr id="4" name="Rezervirano mjesto za broj slajd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02416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 anchor="b"/>
          <a:lstStyle>
            <a:lvl1pPr algn="l" rtl="0">
              <a:defRPr sz="3200"/>
            </a:lvl1pPr>
          </a:lstStyle>
          <a:p>
            <a:pPr rtl="0"/>
            <a:r>
              <a:rPr lang="hr-HR"/>
              <a:t>Kliknite da biste uredili stil naslova matrice</a:t>
            </a:r>
            <a:endParaRPr lang="hr-HR" dirty="0"/>
          </a:p>
        </p:txBody>
      </p:sp>
      <p:sp>
        <p:nvSpPr>
          <p:cNvPr id="3" name="Rezervirano mjesto za sadržaj 2"/>
          <p:cNvSpPr>
            <a:spLocks noGrp="1"/>
          </p:cNvSpPr>
          <p:nvPr>
            <p:ph idx="1"/>
          </p:nvPr>
        </p:nvSpPr>
        <p:spPr>
          <a:xfrm>
            <a:off x="5641848" y="1600199"/>
            <a:ext cx="5445252" cy="4572001"/>
          </a:xfrm>
        </p:spPr>
        <p:txBody>
          <a:bodyPr rtlCol="0">
            <a:normAutofit/>
          </a:bodyPr>
          <a:lstStyle>
            <a:lvl1pPr algn="l" rtl="0">
              <a:defRPr sz="2000"/>
            </a:lvl1pPr>
            <a:lvl2pPr algn="l" rtl="0">
              <a:defRPr sz="1600"/>
            </a:lvl2pPr>
            <a:lvl3pPr algn="l" rtl="0">
              <a:defRPr sz="1600"/>
            </a:lvl3pPr>
            <a:lvl4pPr algn="l" rtl="0">
              <a:defRPr sz="14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 rtl="0"/>
            <a:r>
              <a:rPr lang="hr-HR"/>
              <a:t>Kliknite da biste uredili matrice</a:t>
            </a:r>
          </a:p>
          <a:p>
            <a:pPr lvl="1" rtl="0"/>
            <a:r>
              <a:rPr lang="hr-HR"/>
              <a:t>Druga razina</a:t>
            </a:r>
          </a:p>
          <a:p>
            <a:pPr lvl="2" rtl="0"/>
            <a:r>
              <a:rPr lang="hr-HR"/>
              <a:t>Treća razina</a:t>
            </a:r>
          </a:p>
          <a:p>
            <a:pPr lvl="3" rtl="0"/>
            <a:r>
              <a:rPr lang="hr-HR"/>
              <a:t>Četvrta razina</a:t>
            </a:r>
          </a:p>
          <a:p>
            <a:pPr lvl="4" rtl="0"/>
            <a:r>
              <a:rPr lang="hr-HR"/>
              <a:t>Peta razina stilove teksta</a:t>
            </a:r>
            <a:endParaRPr lang="hr-HR" dirty="0"/>
          </a:p>
        </p:txBody>
      </p:sp>
      <p:sp>
        <p:nvSpPr>
          <p:cNvPr id="4" name="Rezervirano mjesto za tekst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4384548" cy="457200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200"/>
              </a:spcBef>
              <a:buNone/>
              <a:defRPr sz="18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hr-HR"/>
              <a:t>Kliknite da biste uredili matrice</a:t>
            </a:r>
          </a:p>
        </p:txBody>
      </p:sp>
      <p:sp>
        <p:nvSpPr>
          <p:cNvPr id="5" name="Rezervirano mjesto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7700B8A-AFEB-461D-942C-7F3D4F87E890}" type="datetime1">
              <a:rPr lang="hr-HR" smtClean="0"/>
              <a:pPr/>
              <a:t>29.1.2026.</a:t>
            </a:fld>
            <a:endParaRPr lang="hr-HR" dirty="0"/>
          </a:p>
        </p:txBody>
      </p:sp>
      <p:sp>
        <p:nvSpPr>
          <p:cNvPr id="6" name="Rezervirano mjesto za podnožj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r-HR" dirty="0"/>
          </a:p>
        </p:txBody>
      </p:sp>
      <p:sp>
        <p:nvSpPr>
          <p:cNvPr id="7" name="Rezervirano mjesto za broj slajd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769764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 naslov 1"/>
          <p:cNvSpPr>
            <a:spLocks noGrp="1"/>
          </p:cNvSpPr>
          <p:nvPr>
            <p:ph type="title"/>
          </p:nvPr>
        </p:nvSpPr>
        <p:spPr>
          <a:xfrm>
            <a:off x="1104900" y="76200"/>
            <a:ext cx="9980682" cy="1096962"/>
          </a:xfrm>
          <a:prstGeom prst="rect">
            <a:avLst/>
          </a:prstGeom>
        </p:spPr>
        <p:txBody>
          <a:bodyPr vert="horz" lIns="0" tIns="45720" rIns="0" bIns="45720" rtlCol="0" anchor="b">
            <a:normAutofit/>
          </a:bodyPr>
          <a:lstStyle/>
          <a:p>
            <a:pPr rtl="0"/>
            <a:r>
              <a:rPr lang="hr-HR" dirty="0"/>
              <a:t>Uredite stil naslova matrice</a:t>
            </a:r>
          </a:p>
        </p:txBody>
      </p:sp>
      <p:sp>
        <p:nvSpPr>
          <p:cNvPr id="3" name="Rezervirano mjesto za tekst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9982200" cy="45720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 rtl="0"/>
            <a:r>
              <a:rPr lang="hr-HR" dirty="0"/>
              <a:t>Uredite stilove teksta matrice</a:t>
            </a:r>
          </a:p>
          <a:p>
            <a:pPr lvl="1" rtl="0"/>
            <a:r>
              <a:rPr lang="hr-HR" dirty="0"/>
              <a:t>Druga razina</a:t>
            </a:r>
          </a:p>
          <a:p>
            <a:pPr lvl="2" rtl="0"/>
            <a:r>
              <a:rPr lang="hr-HR" dirty="0"/>
              <a:t>Treća razina</a:t>
            </a:r>
          </a:p>
          <a:p>
            <a:pPr lvl="3" rtl="0"/>
            <a:r>
              <a:rPr lang="hr-HR" dirty="0"/>
              <a:t>Četvrta razina</a:t>
            </a:r>
          </a:p>
          <a:p>
            <a:pPr lvl="4" rtl="0"/>
            <a:r>
              <a:rPr lang="hr-HR" dirty="0"/>
              <a:t>Peta razina</a:t>
            </a:r>
          </a:p>
          <a:p>
            <a:pPr lvl="5" rtl="0"/>
            <a:r>
              <a:rPr lang="hr-HR" dirty="0"/>
              <a:t>Šesta razina</a:t>
            </a:r>
          </a:p>
          <a:p>
            <a:pPr lvl="6" rtl="0"/>
            <a:r>
              <a:rPr lang="hr-HR" dirty="0"/>
              <a:t>Sedma razina</a:t>
            </a:r>
          </a:p>
          <a:p>
            <a:pPr lvl="7" rtl="0"/>
            <a:r>
              <a:rPr lang="hr-HR" dirty="0"/>
              <a:t>Osma razina</a:t>
            </a:r>
          </a:p>
          <a:p>
            <a:pPr lvl="8" rtl="0"/>
            <a:r>
              <a:rPr lang="hr-HR" dirty="0"/>
              <a:t>Deveta razina</a:t>
            </a:r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2"/>
          </p:nvPr>
        </p:nvSpPr>
        <p:spPr>
          <a:xfrm>
            <a:off x="1104899" y="6356351"/>
            <a:ext cx="1829559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 rtl="0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4BBADB7A-79D5-4A29-8F0A-909F37374057}" type="datetime1">
              <a:rPr lang="hr-HR" smtClean="0"/>
              <a:pPr/>
              <a:t>29.1.2026.</a:t>
            </a:fld>
            <a:endParaRPr lang="hr-HR" dirty="0"/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3"/>
          </p:nvPr>
        </p:nvSpPr>
        <p:spPr>
          <a:xfrm>
            <a:off x="2934459" y="6356350"/>
            <a:ext cx="6323082" cy="365126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 rtl="0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 rtl="0"/>
            <a:endParaRPr lang="hr-HR" dirty="0"/>
          </a:p>
        </p:txBody>
      </p:sp>
      <p:sp>
        <p:nvSpPr>
          <p:cNvPr id="6" name="Rezervirano mjesto za broj slajda 5"/>
          <p:cNvSpPr>
            <a:spLocks noGrp="1"/>
          </p:cNvSpPr>
          <p:nvPr>
            <p:ph type="sldNum" sz="quarter" idx="4"/>
          </p:nvPr>
        </p:nvSpPr>
        <p:spPr>
          <a:xfrm>
            <a:off x="9256782" y="6356351"/>
            <a:ext cx="18288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 rtl="0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0FF54DE5-C571-48E8-A5BC-B369434E2F44}" type="slidenum">
              <a:rPr lang="hr-HR" smtClean="0"/>
              <a:pPr/>
              <a:t>‹#›</a:t>
            </a:fld>
            <a:endParaRPr lang="hr-HR" dirty="0"/>
          </a:p>
        </p:txBody>
      </p:sp>
      <p:grpSp>
        <p:nvGrpSpPr>
          <p:cNvPr id="15" name="Grupa 14"/>
          <p:cNvGrpSpPr/>
          <p:nvPr/>
        </p:nvGrpSpPr>
        <p:grpSpPr>
          <a:xfrm>
            <a:off x="1103376" y="1219201"/>
            <a:ext cx="9985248" cy="84403"/>
            <a:chOff x="1073150" y="1219201"/>
            <a:chExt cx="10058400" cy="63125"/>
          </a:xfrm>
        </p:grpSpPr>
        <p:cxnSp>
          <p:nvCxnSpPr>
            <p:cNvPr id="13" name="Ravni poveznik 12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Ravni poveznik 13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46251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696">
          <p15:clr>
            <a:srgbClr val="F26B43"/>
          </p15:clr>
        </p15:guide>
        <p15:guide id="2" pos="6984">
          <p15:clr>
            <a:srgbClr val="F26B43"/>
          </p15:clr>
        </p15:guide>
        <p15:guide id="3" orient="horz" pos="1008">
          <p15:clr>
            <a:srgbClr val="F26B43"/>
          </p15:clr>
        </p15:guide>
        <p15:guide id="4" orient="horz" pos="38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slov 5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5734050" cy="2219691"/>
          </a:xfrm>
        </p:spPr>
        <p:txBody>
          <a:bodyPr rtlCol="0" anchor="ctr">
            <a:normAutofit/>
          </a:bodyPr>
          <a:lstStyle/>
          <a:p>
            <a:pPr rtl="0"/>
            <a:r>
              <a:rPr lang="hr-HR" sz="6000" dirty="0">
                <a:latin typeface="Artifakt Element Book" panose="020B0503050000020004" pitchFamily="34" charset="-18"/>
                <a:ea typeface="Artifakt Element Book" panose="020B0503050000020004" pitchFamily="34" charset="-18"/>
              </a:rPr>
              <a:t>PROMETNICE</a:t>
            </a:r>
          </a:p>
        </p:txBody>
      </p:sp>
      <p:sp>
        <p:nvSpPr>
          <p:cNvPr id="8" name="TekstniOkvir 7">
            <a:extLst>
              <a:ext uri="{FF2B5EF4-FFF2-40B4-BE49-F238E27FC236}">
                <a16:creationId xmlns:a16="http://schemas.microsoft.com/office/drawing/2014/main" id="{833BF9B6-18F1-41BA-AE8C-F404314B93A1}"/>
              </a:ext>
            </a:extLst>
          </p:cNvPr>
          <p:cNvSpPr txBox="1"/>
          <p:nvPr/>
        </p:nvSpPr>
        <p:spPr>
          <a:xfrm>
            <a:off x="8531443" y="6045693"/>
            <a:ext cx="3577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>
                <a:solidFill>
                  <a:schemeClr val="bg2"/>
                </a:solidFill>
                <a:latin typeface="Artifakt Element Book" panose="020B0503050000020004" pitchFamily="34" charset="-18"/>
                <a:ea typeface="Artifakt Element Book" panose="020B0503050000020004" pitchFamily="34" charset="-18"/>
              </a:rPr>
              <a:t>Darko Jezidžić, dipl.inž.građ.</a:t>
            </a:r>
          </a:p>
        </p:txBody>
      </p:sp>
      <p:pic>
        <p:nvPicPr>
          <p:cNvPr id="2" name="Picture 2" descr="Život blizu prometnica utječe na sporiji razvoj dječjih pluća /  Bljesak.info | BH Internet magazin">
            <a:extLst>
              <a:ext uri="{FF2B5EF4-FFF2-40B4-BE49-F238E27FC236}">
                <a16:creationId xmlns:a16="http://schemas.microsoft.com/office/drawing/2014/main" id="{3AEF9E58-5AC3-4746-AE7A-78F4F41213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1062" y="1233996"/>
            <a:ext cx="5800937" cy="4380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2133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4">
            <a:extLst>
              <a:ext uri="{FF2B5EF4-FFF2-40B4-BE49-F238E27FC236}">
                <a16:creationId xmlns:a16="http://schemas.microsoft.com/office/drawing/2014/main" id="{059F686B-6FC5-4D75-85E1-37513E6FBF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304" y="1422096"/>
            <a:ext cx="10056149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57200" indent="-457200" algn="just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hr-HR" altLang="sr-Latn-RS" sz="2800" dirty="0">
                <a:latin typeface="Artifakt Element Book" panose="020B0503050000020004" pitchFamily="34" charset="-18"/>
                <a:ea typeface="Artifakt Element Book" panose="020B0503050000020004" pitchFamily="34" charset="-18"/>
              </a:rPr>
              <a:t>uslijed stalnog porasta prometa cestovnih vozila pojavljuju se sve veći i veći zahtjevi na gradnju cesta  pa je osnovna zadaća graditelja cesta primjenjivati moderna znanja  iz područja planiranja, projektiranja i građenja cestovnih prometnica i te spoznaje dalje razvijati i promicati.</a:t>
            </a:r>
          </a:p>
          <a:p>
            <a:pPr marL="457200" indent="-457200" algn="just">
              <a:spcBef>
                <a:spcPct val="0"/>
              </a:spcBef>
              <a:buFont typeface="Wingdings" panose="05000000000000000000" pitchFamily="2" charset="2"/>
              <a:buChar char="Ø"/>
            </a:pPr>
            <a:endParaRPr lang="hr-HR" altLang="sr-Latn-RS" sz="2800" dirty="0">
              <a:latin typeface="Artifakt Element Book" panose="020B0503050000020004" pitchFamily="34" charset="-18"/>
              <a:ea typeface="Artifakt Element Book" panose="020B0503050000020004" pitchFamily="34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522691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 descr="cesta projek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504155" cy="4505418"/>
          </a:xfrm>
          <a:prstGeom prst="rect">
            <a:avLst/>
          </a:prstGeom>
        </p:spPr>
      </p:pic>
      <p:pic>
        <p:nvPicPr>
          <p:cNvPr id="4" name="Slika 3" descr="grad.ceste1.jpg">
            <a:extLst>
              <a:ext uri="{FF2B5EF4-FFF2-40B4-BE49-F238E27FC236}">
                <a16:creationId xmlns:a16="http://schemas.microsoft.com/office/drawing/2014/main" id="{3D1A5329-146C-49DD-95D0-47B2843D04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6722" y="3280539"/>
            <a:ext cx="4808782" cy="3577462"/>
          </a:xfrm>
          <a:prstGeom prst="rect">
            <a:avLst/>
          </a:prstGeom>
        </p:spPr>
      </p:pic>
      <p:pic>
        <p:nvPicPr>
          <p:cNvPr id="2050" name="Picture 2" descr="Uskoro se ponovno otvara dio ceste Petrinja – Sisak kraj “Finela” – upravo  je u tijeku završni sloj asfaltiranja | ps-portal">
            <a:extLst>
              <a:ext uri="{FF2B5EF4-FFF2-40B4-BE49-F238E27FC236}">
                <a16:creationId xmlns:a16="http://schemas.microsoft.com/office/drawing/2014/main" id="{883D18A5-555E-475D-8092-C1437A613C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0698" y="0"/>
            <a:ext cx="5711301" cy="3977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Slika 5" descr="izg.cesta.jpg">
            <a:extLst>
              <a:ext uri="{FF2B5EF4-FFF2-40B4-BE49-F238E27FC236}">
                <a16:creationId xmlns:a16="http://schemas.microsoft.com/office/drawing/2014/main" id="{6AC98440-6BC5-4B3B-9128-A1E158C013F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75504" y="3866847"/>
            <a:ext cx="5116495" cy="299115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hr-HR" dirty="0">
                <a:latin typeface="Artifakt Element Book" panose="020B0503050000020004" pitchFamily="34" charset="-18"/>
                <a:ea typeface="Artifakt Element Book" panose="020B0503050000020004" pitchFamily="34" charset="-18"/>
              </a:rPr>
              <a:t>PITANJA ZA PONAVLJANJE</a:t>
            </a:r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A075D7A4-4773-4D1D-B420-B217491C11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796" y="1894403"/>
            <a:ext cx="11015663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514350" indent="-514350" eaLnBrk="1" hangingPunct="1">
              <a:spcBef>
                <a:spcPct val="0"/>
              </a:spcBef>
              <a:buFontTx/>
              <a:buAutoNum type="arabicPeriod"/>
            </a:pPr>
            <a:r>
              <a:rPr lang="hr-HR" altLang="sr-Latn-RS" b="1" dirty="0">
                <a:solidFill>
                  <a:srgbClr val="C00000"/>
                </a:solidFill>
                <a:latin typeface="Artifakt Element Book" panose="020B0503050000020004" pitchFamily="34" charset="-18"/>
                <a:ea typeface="Artifakt Element Book" panose="020B0503050000020004" pitchFamily="34" charset="-18"/>
              </a:rPr>
              <a:t>Koje vrste prometa imamo?</a:t>
            </a:r>
          </a:p>
          <a:p>
            <a:pPr marL="514350" indent="-514350" eaLnBrk="1" hangingPunct="1">
              <a:spcBef>
                <a:spcPct val="0"/>
              </a:spcBef>
              <a:buFontTx/>
              <a:buAutoNum type="arabicPeriod"/>
            </a:pPr>
            <a:r>
              <a:rPr lang="hr-HR" altLang="sr-Latn-RS" b="1" dirty="0">
                <a:solidFill>
                  <a:srgbClr val="C00000"/>
                </a:solidFill>
                <a:latin typeface="Artifakt Element Book" panose="020B0503050000020004" pitchFamily="34" charset="-18"/>
                <a:ea typeface="Artifakt Element Book" panose="020B0503050000020004" pitchFamily="34" charset="-18"/>
              </a:rPr>
              <a:t>Što sačinjava promet?</a:t>
            </a:r>
          </a:p>
          <a:p>
            <a:pPr marL="514350" indent="-514350" eaLnBrk="1" hangingPunct="1">
              <a:spcBef>
                <a:spcPct val="0"/>
              </a:spcBef>
              <a:buFontTx/>
              <a:buAutoNum type="arabicPeriod"/>
            </a:pPr>
            <a:r>
              <a:rPr lang="hr-HR" altLang="sr-Latn-RS" b="1" dirty="0">
                <a:solidFill>
                  <a:srgbClr val="C00000"/>
                </a:solidFill>
                <a:latin typeface="Artifakt Element Book" panose="020B0503050000020004" pitchFamily="34" charset="-18"/>
                <a:ea typeface="Artifakt Element Book" panose="020B0503050000020004" pitchFamily="34" charset="-18"/>
              </a:rPr>
              <a:t>Što je put?</a:t>
            </a:r>
          </a:p>
          <a:p>
            <a:pPr marL="514350" indent="-514350" eaLnBrk="1" hangingPunct="1">
              <a:spcBef>
                <a:spcPct val="0"/>
              </a:spcBef>
              <a:buFontTx/>
              <a:buAutoNum type="arabicPeriod"/>
            </a:pPr>
            <a:r>
              <a:rPr lang="hr-HR" altLang="sr-Latn-RS" b="1" dirty="0">
                <a:solidFill>
                  <a:srgbClr val="C00000"/>
                </a:solidFill>
                <a:latin typeface="Artifakt Element Book" panose="020B0503050000020004" pitchFamily="34" charset="-18"/>
                <a:ea typeface="Artifakt Element Book" panose="020B0503050000020004" pitchFamily="34" charset="-18"/>
              </a:rPr>
              <a:t>Što je cesta?</a:t>
            </a:r>
          </a:p>
          <a:p>
            <a:pPr marL="514350" indent="-514350" eaLnBrk="1" hangingPunct="1">
              <a:spcBef>
                <a:spcPct val="0"/>
              </a:spcBef>
              <a:buFontTx/>
              <a:buAutoNum type="arabicPeriod"/>
            </a:pPr>
            <a:r>
              <a:rPr lang="hr-HR" altLang="sr-Latn-RS" b="1" dirty="0">
                <a:solidFill>
                  <a:srgbClr val="C00000"/>
                </a:solidFill>
                <a:latin typeface="Artifakt Element Book" panose="020B0503050000020004" pitchFamily="34" charset="-18"/>
                <a:ea typeface="Artifakt Element Book" panose="020B0503050000020004" pitchFamily="34" charset="-18"/>
              </a:rPr>
              <a:t>Čemu pridonosi izgradnja prometnica?</a:t>
            </a:r>
          </a:p>
          <a:p>
            <a:pPr marL="514350" indent="-514350" eaLnBrk="1" hangingPunct="1">
              <a:spcBef>
                <a:spcPct val="0"/>
              </a:spcBef>
              <a:buFontTx/>
              <a:buAutoNum type="arabicPeriod"/>
            </a:pPr>
            <a:endParaRPr lang="hr-HR" altLang="sr-Latn-RS" b="1" dirty="0">
              <a:solidFill>
                <a:srgbClr val="0070C0"/>
              </a:solidFill>
              <a:latin typeface="Artifakt Element Book" panose="020B0503050000020004" pitchFamily="34" charset="-18"/>
              <a:ea typeface="Artifakt Element Book" panose="020B0503050000020004" pitchFamily="34" charset="-18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6760F05-4ED6-FB35-D9F2-2A359570ED8E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467850" y="3438525"/>
            <a:ext cx="2724150" cy="3419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10278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hr-HR" dirty="0">
                <a:latin typeface="Artifakt Element Book" panose="020B0503050000020004" pitchFamily="34" charset="-18"/>
                <a:ea typeface="Artifakt Element Book" panose="020B0503050000020004" pitchFamily="34" charset="-18"/>
              </a:rPr>
              <a:t>Općenito – promet, ceste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r>
              <a:rPr lang="hr-HR" dirty="0">
                <a:latin typeface="Artifakt Element Book" panose="020B0503050000020004" pitchFamily="34" charset="-18"/>
                <a:ea typeface="Artifakt Element Book" panose="020B0503050000020004" pitchFamily="34" charset="-18"/>
              </a:rPr>
              <a:t>Darko Jezidžić</a:t>
            </a:r>
          </a:p>
          <a:p>
            <a:pPr rtl="0"/>
            <a:endParaRPr lang="hr-HR" dirty="0">
              <a:latin typeface="Artifakt Element Book" panose="020B0503050000020004" pitchFamily="34" charset="-18"/>
              <a:ea typeface="Artifakt Element Book" panose="020B0503050000020004" pitchFamily="34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584659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zervirano mjesto za sadržaj 13"/>
          <p:cNvSpPr>
            <a:spLocks noGrp="1"/>
          </p:cNvSpPr>
          <p:nvPr>
            <p:ph idx="1"/>
          </p:nvPr>
        </p:nvSpPr>
        <p:spPr>
          <a:xfrm>
            <a:off x="1104900" y="1453332"/>
            <a:ext cx="9982200" cy="1143000"/>
          </a:xfrm>
        </p:spPr>
        <p:txBody>
          <a:bodyPr rtlCol="0"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hr-HR" sz="2800" dirty="0">
                <a:latin typeface="Artifakt Element Book" panose="020B0503050000020004" pitchFamily="34" charset="-18"/>
                <a:ea typeface="Artifakt Element Book" panose="020B0503050000020004" pitchFamily="34" charset="-18"/>
              </a:rPr>
              <a:t> je gospodarska djelatnost tercijarnog sektora koja se bavi prevoženjem i prenošenjem robe, ljudi i informacija s jednog mjesta na drugo. </a:t>
            </a:r>
          </a:p>
        </p:txBody>
      </p:sp>
      <p:sp>
        <p:nvSpPr>
          <p:cNvPr id="2" name="TekstniOkvir 1">
            <a:extLst>
              <a:ext uri="{FF2B5EF4-FFF2-40B4-BE49-F238E27FC236}">
                <a16:creationId xmlns:a16="http://schemas.microsoft.com/office/drawing/2014/main" id="{6B1A44D5-69BC-481E-85F6-A22C5ADB8C06}"/>
              </a:ext>
            </a:extLst>
          </p:cNvPr>
          <p:cNvSpPr txBox="1"/>
          <p:nvPr/>
        </p:nvSpPr>
        <p:spPr>
          <a:xfrm>
            <a:off x="1104900" y="592867"/>
            <a:ext cx="30184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>
                <a:latin typeface="Artifakt Element Book" panose="020B0503050000020004" pitchFamily="34" charset="-18"/>
                <a:ea typeface="Artifakt Element Book" panose="020B0503050000020004" pitchFamily="34" charset="-18"/>
              </a:rPr>
              <a:t>PROMET</a:t>
            </a:r>
          </a:p>
        </p:txBody>
      </p:sp>
      <p:sp>
        <p:nvSpPr>
          <p:cNvPr id="3" name="Pravokutnik 2">
            <a:extLst>
              <a:ext uri="{FF2B5EF4-FFF2-40B4-BE49-F238E27FC236}">
                <a16:creationId xmlns:a16="http://schemas.microsoft.com/office/drawing/2014/main" id="{D406E87B-4A9E-4416-B684-F44A921D09B5}"/>
              </a:ext>
            </a:extLst>
          </p:cNvPr>
          <p:cNvSpPr/>
          <p:nvPr/>
        </p:nvSpPr>
        <p:spPr>
          <a:xfrm>
            <a:off x="1104900" y="2933577"/>
            <a:ext cx="1066689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2800" dirty="0">
                <a:solidFill>
                  <a:srgbClr val="2704BC"/>
                </a:solidFill>
                <a:latin typeface="Artifakt Element Book" panose="020B0503050000020004" pitchFamily="34" charset="-18"/>
                <a:ea typeface="Artifakt Element Book" panose="020B0503050000020004" pitchFamily="34" charset="-18"/>
              </a:rPr>
              <a:t>PROMET SAČINJAVAJU:</a:t>
            </a:r>
          </a:p>
          <a:p>
            <a:endParaRPr lang="hr-HR" sz="2800" dirty="0">
              <a:solidFill>
                <a:srgbClr val="2704BC"/>
              </a:solidFill>
              <a:latin typeface="Artifakt Element Book" panose="020B0503050000020004" pitchFamily="34" charset="-18"/>
              <a:ea typeface="Artifakt Element Book" panose="020B0503050000020004" pitchFamily="34" charset="-18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sz="2800" dirty="0">
                <a:solidFill>
                  <a:srgbClr val="C00000"/>
                </a:solidFill>
                <a:latin typeface="Artifakt Element Book" panose="020B0503050000020004" pitchFamily="34" charset="-18"/>
                <a:ea typeface="Artifakt Element Book" panose="020B0503050000020004" pitchFamily="34" charset="-18"/>
              </a:rPr>
              <a:t>prometna infrastruktura </a:t>
            </a:r>
            <a:r>
              <a:rPr lang="hr-HR" sz="2800" dirty="0">
                <a:latin typeface="Artifakt Element Book" panose="020B0503050000020004" pitchFamily="34" charset="-18"/>
                <a:ea typeface="Artifakt Element Book" panose="020B0503050000020004" pitchFamily="34" charset="-18"/>
              </a:rPr>
              <a:t>(ceste,  željezničke pruge, aerodromi, luke...),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sz="2800" dirty="0">
                <a:solidFill>
                  <a:srgbClr val="C00000"/>
                </a:solidFill>
                <a:latin typeface="Artifakt Element Book" panose="020B0503050000020004" pitchFamily="34" charset="-18"/>
                <a:ea typeface="Artifakt Element Book" panose="020B0503050000020004" pitchFamily="34" charset="-18"/>
              </a:rPr>
              <a:t>prometala</a:t>
            </a:r>
            <a:r>
              <a:rPr lang="hr-HR" sz="2800" dirty="0">
                <a:latin typeface="Artifakt Element Book" panose="020B0503050000020004" pitchFamily="34" charset="-18"/>
                <a:ea typeface="Artifakt Element Book" panose="020B0503050000020004" pitchFamily="34" charset="-18"/>
              </a:rPr>
              <a:t> (cestovna vozila, željeznička vozila,  zrakoplovi, brodovi...) i 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hr-HR" sz="2800" dirty="0">
                <a:solidFill>
                  <a:srgbClr val="C00000"/>
                </a:solidFill>
                <a:latin typeface="Artifakt Element Book" panose="020B0503050000020004" pitchFamily="34" charset="-18"/>
                <a:ea typeface="Artifakt Element Book" panose="020B0503050000020004" pitchFamily="34" charset="-18"/>
              </a:rPr>
              <a:t>oprema</a:t>
            </a:r>
            <a:r>
              <a:rPr lang="hr-HR" sz="2800" dirty="0">
                <a:latin typeface="Artifakt Element Book" panose="020B0503050000020004" pitchFamily="34" charset="-18"/>
                <a:ea typeface="Artifakt Element Book" panose="020B0503050000020004" pitchFamily="34" charset="-18"/>
              </a:rPr>
              <a:t> (svjetla, znakovi, kontrola zračnog prometa).</a:t>
            </a:r>
          </a:p>
        </p:txBody>
      </p:sp>
    </p:spTree>
    <p:extLst>
      <p:ext uri="{BB962C8B-B14F-4D97-AF65-F5344CB8AC3E}">
        <p14:creationId xmlns:p14="http://schemas.microsoft.com/office/powerpoint/2010/main" val="1654255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zervirano mjesto za sadržaj 13"/>
          <p:cNvSpPr>
            <a:spLocks noGrp="1"/>
          </p:cNvSpPr>
          <p:nvPr>
            <p:ph idx="1"/>
          </p:nvPr>
        </p:nvSpPr>
        <p:spPr>
          <a:xfrm>
            <a:off x="1103382" y="2123798"/>
            <a:ext cx="9982200" cy="2051651"/>
          </a:xfrm>
        </p:spPr>
        <p:txBody>
          <a:bodyPr rtlCol="0"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hr-HR" sz="2800" dirty="0">
                <a:latin typeface="Artifakt Element Book" panose="020B0503050000020004" pitchFamily="34" charset="-18"/>
                <a:ea typeface="Artifakt Element Book" panose="020B0503050000020004" pitchFamily="34" charset="-18"/>
              </a:rPr>
              <a:t> KOPNENI (cestovni i željeznički promet)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sz="2800" dirty="0">
                <a:latin typeface="Artifakt Element Book" panose="020B0503050000020004" pitchFamily="34" charset="-18"/>
                <a:ea typeface="Artifakt Element Book" panose="020B0503050000020004" pitchFamily="34" charset="-18"/>
              </a:rPr>
              <a:t> VODNI PROMET (riječni  i  pomorski promet)  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sz="2800" dirty="0">
                <a:latin typeface="Artifakt Element Book" panose="020B0503050000020004" pitchFamily="34" charset="-18"/>
                <a:ea typeface="Artifakt Element Book" panose="020B0503050000020004" pitchFamily="34" charset="-18"/>
              </a:rPr>
              <a:t> ZRAČNI (avionski i helikopterski)</a:t>
            </a:r>
          </a:p>
          <a:p>
            <a:endParaRPr lang="hr-HR" sz="2800" dirty="0">
              <a:latin typeface="Artifakt Element Book" panose="020B0503050000020004" pitchFamily="34" charset="-18"/>
              <a:ea typeface="Artifakt Element Book" panose="020B0503050000020004" pitchFamily="34" charset="-18"/>
            </a:endParaRPr>
          </a:p>
        </p:txBody>
      </p:sp>
      <p:sp>
        <p:nvSpPr>
          <p:cNvPr id="4" name="Naslov 12">
            <a:extLst>
              <a:ext uri="{FF2B5EF4-FFF2-40B4-BE49-F238E27FC236}">
                <a16:creationId xmlns:a16="http://schemas.microsoft.com/office/drawing/2014/main" id="{378B07A6-0357-48C7-84B1-ED186D43FA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0" y="76200"/>
            <a:ext cx="9980682" cy="1096962"/>
          </a:xfrm>
        </p:spPr>
        <p:txBody>
          <a:bodyPr rtlCol="0"/>
          <a:lstStyle/>
          <a:p>
            <a:r>
              <a:rPr lang="hr-HR" dirty="0">
                <a:latin typeface="Artifakt Element Book" panose="020B0503050000020004" pitchFamily="34" charset="-18"/>
                <a:ea typeface="Artifakt Element Book" panose="020B0503050000020004" pitchFamily="34" charset="-18"/>
              </a:rPr>
              <a:t>PROMET SE DIJELI NA: </a:t>
            </a:r>
          </a:p>
        </p:txBody>
      </p:sp>
      <p:sp>
        <p:nvSpPr>
          <p:cNvPr id="2" name="Pravokutnik 1">
            <a:extLst>
              <a:ext uri="{FF2B5EF4-FFF2-40B4-BE49-F238E27FC236}">
                <a16:creationId xmlns:a16="http://schemas.microsoft.com/office/drawing/2014/main" id="{548394C3-3485-42BC-A7C4-A32EAECCDFA8}"/>
              </a:ext>
            </a:extLst>
          </p:cNvPr>
          <p:cNvSpPr/>
          <p:nvPr/>
        </p:nvSpPr>
        <p:spPr>
          <a:xfrm>
            <a:off x="1103382" y="4864610"/>
            <a:ext cx="835133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2800" dirty="0">
                <a:latin typeface="Artifakt Element Book" panose="020B0503050000020004" pitchFamily="34" charset="-18"/>
                <a:ea typeface="Artifakt Element Book" panose="020B0503050000020004" pitchFamily="34" charset="-18"/>
              </a:rPr>
              <a:t>Postoji još </a:t>
            </a:r>
            <a:r>
              <a:rPr lang="hr-HR" sz="2800" dirty="0">
                <a:latin typeface="Artifakt Element Book" panose="020B0503050000020004" pitchFamily="34" charset="-18"/>
                <a:ea typeface="Artifakt Element Book" panose="020B0503050000020004" pitchFamily="34" charset="-18"/>
              </a:rPr>
              <a:t>:</a:t>
            </a:r>
          </a:p>
          <a:p>
            <a:pPr>
              <a:buNone/>
            </a:pPr>
            <a:r>
              <a:rPr lang="hr-HR" sz="2800" dirty="0">
                <a:latin typeface="Artifakt Element Book" panose="020B0503050000020004" pitchFamily="34" charset="-18"/>
                <a:ea typeface="Artifakt Element Book" panose="020B0503050000020004" pitchFamily="34" charset="-18"/>
              </a:rPr>
              <a:t>cjevovodni </a:t>
            </a:r>
            <a:r>
              <a:rPr lang="en-GB" sz="2800" dirty="0">
                <a:latin typeface="Artifakt Element Book" panose="020B0503050000020004" pitchFamily="34" charset="-18"/>
                <a:ea typeface="Artifakt Element Book" panose="020B0503050000020004" pitchFamily="34" charset="-18"/>
              </a:rPr>
              <a:t> i </a:t>
            </a:r>
            <a:r>
              <a:rPr lang="hr-HR" sz="2800" dirty="0">
                <a:latin typeface="Artifakt Element Book" panose="020B0503050000020004" pitchFamily="34" charset="-18"/>
                <a:ea typeface="Artifakt Element Book" panose="020B0503050000020004" pitchFamily="34" charset="-18"/>
              </a:rPr>
              <a:t>telekomunikacijski promet</a:t>
            </a:r>
          </a:p>
        </p:txBody>
      </p:sp>
    </p:spTree>
    <p:extLst>
      <p:ext uri="{BB962C8B-B14F-4D97-AF65-F5344CB8AC3E}">
        <p14:creationId xmlns:p14="http://schemas.microsoft.com/office/powerpoint/2010/main" val="2398084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4">
            <a:extLst>
              <a:ext uri="{FF2B5EF4-FFF2-40B4-BE49-F238E27FC236}">
                <a16:creationId xmlns:a16="http://schemas.microsoft.com/office/drawing/2014/main" id="{2095251C-CE8D-464B-BD55-1029BE9A2B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1495" y="1377070"/>
            <a:ext cx="10056149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57200" indent="-457200" algn="just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hr-HR" altLang="sr-Latn-RS" sz="2800" dirty="0">
                <a:latin typeface="Artifakt Element Book" panose="020B0503050000020004" pitchFamily="34" charset="-18"/>
                <a:ea typeface="Artifakt Element Book" panose="020B0503050000020004" pitchFamily="34" charset="-18"/>
              </a:rPr>
              <a:t>nema modernog društva bez razvijenih prometnica i prometnih sredstava.</a:t>
            </a:r>
          </a:p>
          <a:p>
            <a:pPr marL="457200" indent="-457200" algn="just">
              <a:spcBef>
                <a:spcPct val="0"/>
              </a:spcBef>
              <a:buFont typeface="Wingdings" panose="05000000000000000000" pitchFamily="2" charset="2"/>
              <a:buChar char="Ø"/>
            </a:pPr>
            <a:endParaRPr lang="hr-HR" altLang="sr-Latn-RS" sz="2800" dirty="0">
              <a:latin typeface="Artifakt Element Book" panose="020B0503050000020004" pitchFamily="34" charset="-18"/>
              <a:ea typeface="Artifakt Element Book" panose="020B0503050000020004" pitchFamily="34" charset="-18"/>
            </a:endParaRPr>
          </a:p>
          <a:p>
            <a:pPr marL="457200" indent="-457200" algn="just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hr-HR" altLang="sr-Latn-RS" sz="2800" dirty="0">
                <a:latin typeface="Artifakt Element Book" panose="020B0503050000020004" pitchFamily="34" charset="-18"/>
                <a:ea typeface="Artifakt Element Book" panose="020B0503050000020004" pitchFamily="34" charset="-18"/>
              </a:rPr>
              <a:t>sve prometne grane (kopneni, zračni i vodeni promet) moraju biti dobro povezane u jednu cjelinu.</a:t>
            </a:r>
          </a:p>
          <a:p>
            <a:pPr marL="457200" indent="-457200" algn="just">
              <a:spcBef>
                <a:spcPct val="0"/>
              </a:spcBef>
              <a:buFont typeface="Wingdings" panose="05000000000000000000" pitchFamily="2" charset="2"/>
              <a:buChar char="Ø"/>
            </a:pPr>
            <a:endParaRPr lang="hr-HR" altLang="sr-Latn-RS" sz="2800" dirty="0">
              <a:latin typeface="Artifakt Element Book" panose="020B0503050000020004" pitchFamily="34" charset="-18"/>
              <a:ea typeface="Artifakt Element Book" panose="020B0503050000020004" pitchFamily="34" charset="-18"/>
            </a:endParaRPr>
          </a:p>
          <a:p>
            <a:pPr marL="457200" indent="-457200" algn="just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hr-HR" altLang="sr-Latn-RS" sz="2800" dirty="0">
                <a:latin typeface="Artifakt Element Book" panose="020B0503050000020004" pitchFamily="34" charset="-18"/>
                <a:ea typeface="Artifakt Element Book" panose="020B0503050000020004" pitchFamily="34" charset="-18"/>
              </a:rPr>
              <a:t>u tom sustavu ceste  imaju značajnu ulogu.</a:t>
            </a:r>
          </a:p>
          <a:p>
            <a:pPr marL="457200" indent="-457200" algn="just">
              <a:spcBef>
                <a:spcPct val="0"/>
              </a:spcBef>
              <a:buFont typeface="Wingdings" panose="05000000000000000000" pitchFamily="2" charset="2"/>
              <a:buChar char="Ø"/>
            </a:pPr>
            <a:endParaRPr lang="hr-HR" altLang="sr-Latn-RS" sz="2800" dirty="0">
              <a:latin typeface="Artifakt Element Book" panose="020B0503050000020004" pitchFamily="34" charset="-18"/>
              <a:ea typeface="Artifakt Element Book" panose="020B0503050000020004" pitchFamily="34" charset="-18"/>
            </a:endParaRPr>
          </a:p>
          <a:p>
            <a:pPr marL="457200" indent="-457200" algn="just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hr-HR" altLang="sr-Latn-RS" sz="2800" dirty="0">
                <a:latin typeface="Artifakt Element Book" panose="020B0503050000020004" pitchFamily="34" charset="-18"/>
                <a:ea typeface="Artifakt Element Book" panose="020B0503050000020004" pitchFamily="34" charset="-18"/>
              </a:rPr>
              <a:t>s obzirom na ukupnu dužinu prometnih putova i broj prometnih sredstava cestovni promet je danas najrazvijenija prometna grana.</a:t>
            </a:r>
          </a:p>
        </p:txBody>
      </p:sp>
      <p:sp>
        <p:nvSpPr>
          <p:cNvPr id="3" name="Naslov 1">
            <a:extLst>
              <a:ext uri="{FF2B5EF4-FFF2-40B4-BE49-F238E27FC236}">
                <a16:creationId xmlns:a16="http://schemas.microsoft.com/office/drawing/2014/main" id="{DF106744-4E50-4B89-B6B8-A9E95F50F77B}"/>
              </a:ext>
            </a:extLst>
          </p:cNvPr>
          <p:cNvSpPr txBox="1">
            <a:spLocks/>
          </p:cNvSpPr>
          <p:nvPr/>
        </p:nvSpPr>
        <p:spPr>
          <a:xfrm>
            <a:off x="1112593" y="368960"/>
            <a:ext cx="8229600" cy="820648"/>
          </a:xfrm>
          <a:prstGeom prst="rect">
            <a:avLst/>
          </a:prstGeom>
        </p:spPr>
        <p:txBody>
          <a:bodyPr vert="horz" lIns="0" tIns="45720" rIns="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b="1" dirty="0">
                <a:latin typeface="Artifakt Element Book" panose="020B0503050000020004" pitchFamily="34" charset="-18"/>
                <a:ea typeface="Artifakt Element Book" panose="020B0503050000020004" pitchFamily="34" charset="-18"/>
              </a:rPr>
              <a:t>OPĆENITO O CESTAMA</a:t>
            </a:r>
            <a:endParaRPr lang="hr-HR" dirty="0">
              <a:latin typeface="Artifakt Element Book" panose="020B0503050000020004" pitchFamily="34" charset="-18"/>
              <a:ea typeface="Artifakt Element Book" panose="020B0503050000020004" pitchFamily="34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800612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4">
            <a:extLst>
              <a:ext uri="{FF2B5EF4-FFF2-40B4-BE49-F238E27FC236}">
                <a16:creationId xmlns:a16="http://schemas.microsoft.com/office/drawing/2014/main" id="{059F686B-6FC5-4D75-85E1-37513E6FBF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5102" y="1564139"/>
            <a:ext cx="10056149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None/>
            </a:pPr>
            <a:r>
              <a:rPr lang="hr-HR" altLang="sr-Latn-RS" sz="2800" dirty="0">
                <a:latin typeface="Artifakt Element Book" panose="020B0503050000020004" pitchFamily="34" charset="-18"/>
                <a:ea typeface="Artifakt Element Book" panose="020B0503050000020004" pitchFamily="34" charset="-18"/>
              </a:rPr>
              <a:t>Cestovni promet zadovoljava u najvećoj mjeri osnovne zahtjeve modernog čovjeka:</a:t>
            </a:r>
          </a:p>
          <a:p>
            <a:pPr algn="just">
              <a:spcBef>
                <a:spcPct val="0"/>
              </a:spcBef>
              <a:buNone/>
            </a:pPr>
            <a:endParaRPr lang="hr-HR" altLang="sr-Latn-RS" sz="2800" dirty="0">
              <a:latin typeface="Artifakt Element Book" panose="020B0503050000020004" pitchFamily="34" charset="-18"/>
              <a:ea typeface="Artifakt Element Book" panose="020B0503050000020004" pitchFamily="34" charset="-18"/>
            </a:endParaRPr>
          </a:p>
          <a:p>
            <a:pPr algn="just">
              <a:spcBef>
                <a:spcPct val="0"/>
              </a:spcBef>
              <a:buNone/>
            </a:pPr>
            <a:r>
              <a:rPr lang="hr-HR" altLang="sr-Latn-RS" sz="2800" dirty="0">
                <a:latin typeface="Artifakt Element Book" panose="020B0503050000020004" pitchFamily="34" charset="-18"/>
                <a:ea typeface="Artifakt Element Book" panose="020B0503050000020004" pitchFamily="34" charset="-18"/>
              </a:rPr>
              <a:t>1. Mogućnost prijevoza direktno «od vrata do vrata».</a:t>
            </a:r>
          </a:p>
          <a:p>
            <a:pPr algn="just">
              <a:spcBef>
                <a:spcPct val="0"/>
              </a:spcBef>
              <a:buNone/>
            </a:pPr>
            <a:r>
              <a:rPr lang="hr-HR" altLang="sr-Latn-RS" sz="2800" dirty="0">
                <a:latin typeface="Artifakt Element Book" panose="020B0503050000020004" pitchFamily="34" charset="-18"/>
                <a:ea typeface="Artifakt Element Book" panose="020B0503050000020004" pitchFamily="34" charset="-18"/>
              </a:rPr>
              <a:t>2. Velika brzina prijevoznog sredstva.</a:t>
            </a:r>
          </a:p>
          <a:p>
            <a:pPr algn="just">
              <a:spcBef>
                <a:spcPct val="0"/>
              </a:spcBef>
              <a:buNone/>
            </a:pPr>
            <a:r>
              <a:rPr lang="hr-HR" altLang="sr-Latn-RS" sz="2800" dirty="0">
                <a:latin typeface="Artifakt Element Book" panose="020B0503050000020004" pitchFamily="34" charset="-18"/>
                <a:ea typeface="Artifakt Element Book" panose="020B0503050000020004" pitchFamily="34" charset="-18"/>
              </a:rPr>
              <a:t>3. Velika pokretljivost vozila.</a:t>
            </a:r>
          </a:p>
          <a:p>
            <a:pPr marL="457200" indent="-457200" algn="just">
              <a:spcBef>
                <a:spcPct val="0"/>
              </a:spcBef>
              <a:buFont typeface="Wingdings" panose="05000000000000000000" pitchFamily="2" charset="2"/>
              <a:buChar char="Ø"/>
            </a:pPr>
            <a:endParaRPr lang="hr-HR" altLang="sr-Latn-RS" sz="2800" dirty="0">
              <a:latin typeface="Artifakt Element Book" panose="020B0503050000020004" pitchFamily="34" charset="-18"/>
              <a:ea typeface="Artifakt Element Book" panose="020B0503050000020004" pitchFamily="34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723738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4">
            <a:extLst>
              <a:ext uri="{FF2B5EF4-FFF2-40B4-BE49-F238E27FC236}">
                <a16:creationId xmlns:a16="http://schemas.microsoft.com/office/drawing/2014/main" id="{2095251C-CE8D-464B-BD55-1029BE9A2B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7006" y="1286765"/>
            <a:ext cx="10056149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None/>
            </a:pPr>
            <a:r>
              <a:rPr lang="hr-HR" altLang="sr-Latn-RS" sz="2800" dirty="0">
                <a:latin typeface="Artifakt Element Book" panose="020B0503050000020004" pitchFamily="34" charset="-18"/>
                <a:ea typeface="Artifakt Element Book" panose="020B0503050000020004" pitchFamily="34" charset="-18"/>
              </a:rPr>
              <a:t>Treba razlikovati definiciju puta i ceste.</a:t>
            </a:r>
          </a:p>
          <a:p>
            <a:pPr marL="457200" indent="-457200" algn="just">
              <a:spcBef>
                <a:spcPct val="0"/>
              </a:spcBef>
              <a:buFont typeface="Wingdings" panose="05000000000000000000" pitchFamily="2" charset="2"/>
              <a:buChar char="Ø"/>
            </a:pPr>
            <a:endParaRPr lang="hr-HR" altLang="sr-Latn-RS" sz="2800" dirty="0">
              <a:latin typeface="Artifakt Element Book" panose="020B0503050000020004" pitchFamily="34" charset="-18"/>
              <a:ea typeface="Artifakt Element Book" panose="020B0503050000020004" pitchFamily="34" charset="-18"/>
            </a:endParaRPr>
          </a:p>
          <a:p>
            <a:pPr algn="just">
              <a:spcBef>
                <a:spcPct val="0"/>
              </a:spcBef>
              <a:buNone/>
            </a:pPr>
            <a:r>
              <a:rPr lang="hr-HR" altLang="sr-Latn-RS" sz="2800" dirty="0">
                <a:latin typeface="Artifakt Element Book" panose="020B0503050000020004" pitchFamily="34" charset="-18"/>
                <a:ea typeface="Artifakt Element Book" panose="020B0503050000020004" pitchFamily="34" charset="-18"/>
              </a:rPr>
              <a:t>Put je širi pojam za sve gdje se ide, hoda ili prolazi  ili vozi do nekog mjesta.   </a:t>
            </a:r>
          </a:p>
          <a:p>
            <a:pPr algn="just">
              <a:spcBef>
                <a:spcPct val="0"/>
              </a:spcBef>
              <a:buNone/>
            </a:pPr>
            <a:r>
              <a:rPr lang="hr-HR" altLang="sr-Latn-RS" sz="2800" dirty="0">
                <a:latin typeface="Artifakt Element Book" panose="020B0503050000020004" pitchFamily="34" charset="-18"/>
                <a:ea typeface="Artifakt Element Book" panose="020B0503050000020004" pitchFamily="34" charset="-18"/>
              </a:rPr>
              <a:t>Pod pojam put pripada i pojam cesta.</a:t>
            </a:r>
          </a:p>
        </p:txBody>
      </p:sp>
      <p:sp>
        <p:nvSpPr>
          <p:cNvPr id="3" name="Naslov 1">
            <a:extLst>
              <a:ext uri="{FF2B5EF4-FFF2-40B4-BE49-F238E27FC236}">
                <a16:creationId xmlns:a16="http://schemas.microsoft.com/office/drawing/2014/main" id="{DF106744-4E50-4B89-B6B8-A9E95F50F77B}"/>
              </a:ext>
            </a:extLst>
          </p:cNvPr>
          <p:cNvSpPr txBox="1">
            <a:spLocks/>
          </p:cNvSpPr>
          <p:nvPr/>
        </p:nvSpPr>
        <p:spPr>
          <a:xfrm>
            <a:off x="1056609" y="0"/>
            <a:ext cx="8229600" cy="820648"/>
          </a:xfrm>
          <a:prstGeom prst="rect">
            <a:avLst/>
          </a:prstGeom>
        </p:spPr>
        <p:txBody>
          <a:bodyPr vert="horz" lIns="0" tIns="45720" rIns="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dirty="0">
                <a:latin typeface="Artifakt Element Book" panose="020B0503050000020004" pitchFamily="34" charset="-18"/>
                <a:ea typeface="Artifakt Element Book" panose="020B0503050000020004" pitchFamily="34" charset="-18"/>
              </a:rPr>
              <a:t>POJMOVI</a:t>
            </a:r>
          </a:p>
        </p:txBody>
      </p:sp>
      <p:sp>
        <p:nvSpPr>
          <p:cNvPr id="2" name="Pravokutnik 1">
            <a:extLst>
              <a:ext uri="{FF2B5EF4-FFF2-40B4-BE49-F238E27FC236}">
                <a16:creationId xmlns:a16="http://schemas.microsoft.com/office/drawing/2014/main" id="{49916E2E-4E4E-4AB4-BEF4-C3E28AE30DB6}"/>
              </a:ext>
            </a:extLst>
          </p:cNvPr>
          <p:cNvSpPr/>
          <p:nvPr/>
        </p:nvSpPr>
        <p:spPr>
          <a:xfrm>
            <a:off x="917006" y="3533534"/>
            <a:ext cx="10712463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2800" dirty="0">
                <a:solidFill>
                  <a:srgbClr val="FF0000"/>
                </a:solidFill>
                <a:latin typeface="Artifakt Element Book" panose="020B0503050000020004" pitchFamily="34" charset="-18"/>
                <a:ea typeface="Artifakt Element Book" panose="020B0503050000020004" pitchFamily="34" charset="-18"/>
              </a:rPr>
              <a:t>Cesta </a:t>
            </a:r>
            <a:r>
              <a:rPr lang="hr-HR" sz="2800" dirty="0">
                <a:solidFill>
                  <a:srgbClr val="2704BC"/>
                </a:solidFill>
                <a:latin typeface="Artifakt Element Book" panose="020B0503050000020004" pitchFamily="34" charset="-18"/>
                <a:ea typeface="Artifakt Element Book" panose="020B0503050000020004" pitchFamily="34" charset="-18"/>
              </a:rPr>
              <a:t>(eng. </a:t>
            </a:r>
            <a:r>
              <a:rPr lang="hr-HR" sz="2800" dirty="0" err="1">
                <a:solidFill>
                  <a:srgbClr val="2704BC"/>
                </a:solidFill>
                <a:latin typeface="Artifakt Element Book" panose="020B0503050000020004" pitchFamily="34" charset="-18"/>
                <a:ea typeface="Artifakt Element Book" panose="020B0503050000020004" pitchFamily="34" charset="-18"/>
              </a:rPr>
              <a:t>road</a:t>
            </a:r>
            <a:r>
              <a:rPr lang="hr-HR" sz="2800" dirty="0">
                <a:solidFill>
                  <a:srgbClr val="2704BC"/>
                </a:solidFill>
                <a:latin typeface="Artifakt Element Book" panose="020B0503050000020004" pitchFamily="34" charset="-18"/>
                <a:ea typeface="Artifakt Element Book" panose="020B0503050000020004" pitchFamily="34" charset="-18"/>
              </a:rPr>
              <a:t>, njem. </a:t>
            </a:r>
            <a:r>
              <a:rPr lang="hr-HR" sz="2800" dirty="0" err="1">
                <a:solidFill>
                  <a:srgbClr val="2704BC"/>
                </a:solidFill>
                <a:latin typeface="Artifakt Element Book" panose="020B0503050000020004" pitchFamily="34" charset="-18"/>
                <a:ea typeface="Artifakt Element Book" panose="020B0503050000020004" pitchFamily="34" charset="-18"/>
              </a:rPr>
              <a:t>strasse</a:t>
            </a:r>
            <a:r>
              <a:rPr lang="hr-HR" sz="2800" dirty="0">
                <a:solidFill>
                  <a:srgbClr val="2704BC"/>
                </a:solidFill>
                <a:latin typeface="Artifakt Element Book" panose="020B0503050000020004" pitchFamily="34" charset="-18"/>
                <a:ea typeface="Artifakt Element Book" panose="020B0503050000020004" pitchFamily="34" charset="-18"/>
              </a:rPr>
              <a:t>) </a:t>
            </a:r>
            <a:r>
              <a:rPr lang="hr-HR" sz="2800" dirty="0">
                <a:solidFill>
                  <a:srgbClr val="FF0000"/>
                </a:solidFill>
                <a:latin typeface="Artifakt Element Book" panose="020B0503050000020004" pitchFamily="34" charset="-18"/>
                <a:ea typeface="Artifakt Element Book" panose="020B0503050000020004" pitchFamily="34" charset="-18"/>
              </a:rPr>
              <a:t>je prometni građevinski objekt smišljeno izgrađen u prostoru i namijenjen kretanju cestovnih vozila. </a:t>
            </a:r>
          </a:p>
          <a:p>
            <a:endParaRPr lang="hr-HR" sz="2800" dirty="0">
              <a:solidFill>
                <a:srgbClr val="FF0000"/>
              </a:solidFill>
              <a:latin typeface="Artifakt Element Book" panose="020B0503050000020004" pitchFamily="34" charset="-18"/>
              <a:ea typeface="Artifakt Element Book" panose="020B0503050000020004" pitchFamily="34" charset="-18"/>
            </a:endParaRPr>
          </a:p>
          <a:p>
            <a:pPr>
              <a:buNone/>
            </a:pPr>
            <a:r>
              <a:rPr lang="hr-HR" sz="2800" dirty="0">
                <a:latin typeface="Artifakt Element Book" panose="020B0503050000020004" pitchFamily="34" charset="-18"/>
                <a:ea typeface="Artifakt Element Book" panose="020B0503050000020004" pitchFamily="34" charset="-18"/>
              </a:rPr>
              <a:t>U presjeku ceste mogu biti predviđene prometne površine i za druge sudionike u prometu, npr. pješački hodnici i biciklističke staze.</a:t>
            </a:r>
          </a:p>
        </p:txBody>
      </p:sp>
    </p:spTree>
    <p:extLst>
      <p:ext uri="{BB962C8B-B14F-4D97-AF65-F5344CB8AC3E}">
        <p14:creationId xmlns:p14="http://schemas.microsoft.com/office/powerpoint/2010/main" val="915515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 descr="put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6" y="35695"/>
            <a:ext cx="3887258" cy="2911691"/>
          </a:xfrm>
          <a:prstGeom prst="rect">
            <a:avLst/>
          </a:prstGeom>
        </p:spPr>
      </p:pic>
      <p:pic>
        <p:nvPicPr>
          <p:cNvPr id="5" name="Slika 4" descr="put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69297" y="4130284"/>
            <a:ext cx="3707587" cy="2777112"/>
          </a:xfrm>
          <a:prstGeom prst="rect">
            <a:avLst/>
          </a:prstGeom>
        </p:spPr>
      </p:pic>
      <p:pic>
        <p:nvPicPr>
          <p:cNvPr id="6" name="Slika 5" descr="put5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87094" y="1551930"/>
            <a:ext cx="4582204" cy="3857652"/>
          </a:xfrm>
          <a:prstGeom prst="rect">
            <a:avLst/>
          </a:prstGeom>
        </p:spPr>
      </p:pic>
      <p:pic>
        <p:nvPicPr>
          <p:cNvPr id="3" name="Slika 2" descr="put2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38833" y="-71462"/>
            <a:ext cx="3781423" cy="2832417"/>
          </a:xfrm>
          <a:prstGeom prst="rect">
            <a:avLst/>
          </a:prstGeom>
        </p:spPr>
      </p:pic>
      <p:pic>
        <p:nvPicPr>
          <p:cNvPr id="4" name="Slika 3" descr="put3.bmp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116" y="4076045"/>
            <a:ext cx="3871978" cy="2757010"/>
          </a:xfrm>
          <a:prstGeom prst="rect">
            <a:avLst/>
          </a:prstGeom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4">
            <a:extLst>
              <a:ext uri="{FF2B5EF4-FFF2-40B4-BE49-F238E27FC236}">
                <a16:creationId xmlns:a16="http://schemas.microsoft.com/office/drawing/2014/main" id="{059F686B-6FC5-4D75-85E1-37513E6FBF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4081" y="1481861"/>
            <a:ext cx="10056149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57200" indent="-457200" algn="just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hr-HR" altLang="sr-Latn-RS" sz="2800" dirty="0">
                <a:latin typeface="Artifakt Element Book" panose="020B0503050000020004" pitchFamily="34" charset="-18"/>
                <a:ea typeface="Artifakt Element Book" panose="020B0503050000020004" pitchFamily="34" charset="-18"/>
              </a:rPr>
              <a:t>poznato  je  da </a:t>
            </a:r>
            <a:r>
              <a:rPr lang="hr-HR" altLang="sr-Latn-RS" sz="2800" dirty="0" err="1">
                <a:latin typeface="Artifakt Element Book" panose="020B0503050000020004" pitchFamily="34" charset="-18"/>
                <a:ea typeface="Artifakt Element Book" panose="020B0503050000020004" pitchFamily="34" charset="-18"/>
              </a:rPr>
              <a:t>najrazvijene</a:t>
            </a:r>
            <a:r>
              <a:rPr lang="hr-HR" altLang="sr-Latn-RS" sz="2800" dirty="0">
                <a:latin typeface="Artifakt Element Book" panose="020B0503050000020004" pitchFamily="34" charset="-18"/>
                <a:ea typeface="Artifakt Element Book" panose="020B0503050000020004" pitchFamily="34" charset="-18"/>
              </a:rPr>
              <a:t> zemlje na svijetu imaju najrazvijeniju i najmoderniju cestovnu mrežu (SAD, Canada, zapadnoeuropske zemlje).</a:t>
            </a:r>
          </a:p>
          <a:p>
            <a:pPr marL="457200" indent="-457200" algn="just">
              <a:spcBef>
                <a:spcPct val="0"/>
              </a:spcBef>
              <a:buFont typeface="Wingdings" panose="05000000000000000000" pitchFamily="2" charset="2"/>
              <a:buChar char="Ø"/>
            </a:pPr>
            <a:endParaRPr lang="hr-HR" altLang="sr-Latn-RS" sz="2800" dirty="0">
              <a:latin typeface="Artifakt Element Book" panose="020B0503050000020004" pitchFamily="34" charset="-18"/>
              <a:ea typeface="Artifakt Element Book" panose="020B0503050000020004" pitchFamily="34" charset="-18"/>
            </a:endParaRPr>
          </a:p>
          <a:p>
            <a:pPr marL="457200" indent="-457200" algn="just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hr-HR" altLang="sr-Latn-RS" sz="2800" dirty="0">
                <a:latin typeface="Artifakt Element Book" panose="020B0503050000020004" pitchFamily="34" charset="-18"/>
                <a:ea typeface="Artifakt Element Book" panose="020B0503050000020004" pitchFamily="34" charset="-18"/>
              </a:rPr>
              <a:t>iz tog razloga izgradnja modernih cesta jedan je od osnovnih zadataka svakog modernog društva  i temelj njegovog gospodarskog i društvenog napretka.</a:t>
            </a:r>
          </a:p>
          <a:p>
            <a:pPr marL="457200" indent="-457200" algn="just">
              <a:spcBef>
                <a:spcPct val="0"/>
              </a:spcBef>
              <a:buFont typeface="Wingdings" panose="05000000000000000000" pitchFamily="2" charset="2"/>
              <a:buChar char="Ø"/>
            </a:pPr>
            <a:endParaRPr lang="hr-HR" altLang="sr-Latn-RS" sz="2800" dirty="0">
              <a:latin typeface="Artifakt Element Book" panose="020B0503050000020004" pitchFamily="34" charset="-18"/>
              <a:ea typeface="Artifakt Element Book" panose="020B0503050000020004" pitchFamily="34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3759736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Akademska literatura 16 x 9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_9411641_TF03431380_TF03431380" id="{84BD883B-ED42-41B7-9EAA-8F77CC389446}" vid="{D23A8096-574E-4E54-B93D-2AA7CAA365C5}"/>
    </a:ext>
  </a:extLst>
</a:theme>
</file>

<file path=ppt/theme/theme2.xml><?xml version="1.0" encoding="utf-8"?>
<a:theme xmlns:a="http://schemas.openxmlformats.org/drawingml/2006/main" name="Tema sustava Offic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sustava Offic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Description xmlns="4873beb7-5857-4685-be1f-d57550cc96cc" xsi:nil="true"/>
    <AssetExpire xmlns="4873beb7-5857-4685-be1f-d57550cc96cc">2029-01-01T08:00:00+00:00</AssetExpire>
    <CampaignTagsTaxHTField0 xmlns="4873beb7-5857-4685-be1f-d57550cc96cc">
      <Terms xmlns="http://schemas.microsoft.com/office/infopath/2007/PartnerControls"/>
    </CampaignTagsTaxHTField0>
    <IntlLangReviewDate xmlns="4873beb7-5857-4685-be1f-d57550cc96cc" xsi:nil="true"/>
    <TPFriendlyName xmlns="4873beb7-5857-4685-be1f-d57550cc96cc" xsi:nil="true"/>
    <IntlLangReview xmlns="4873beb7-5857-4685-be1f-d57550cc96cc">false</IntlLangReview>
    <LocLastLocAttemptVersionLookup xmlns="4873beb7-5857-4685-be1f-d57550cc96cc">855024</LocLastLocAttemptVersionLookup>
    <PolicheckWords xmlns="4873beb7-5857-4685-be1f-d57550cc96cc" xsi:nil="true"/>
    <SubmitterId xmlns="4873beb7-5857-4685-be1f-d57550cc96cc" xsi:nil="true"/>
    <AcquiredFrom xmlns="4873beb7-5857-4685-be1f-d57550cc96cc">Internal MS</AcquiredFrom>
    <EditorialStatus xmlns="4873beb7-5857-4685-be1f-d57550cc96cc">Complete</EditorialStatus>
    <Markets xmlns="4873beb7-5857-4685-be1f-d57550cc96cc"/>
    <OriginAsset xmlns="4873beb7-5857-4685-be1f-d57550cc96cc" xsi:nil="true"/>
    <AssetStart xmlns="4873beb7-5857-4685-be1f-d57550cc96cc">2012-08-31T08:50:00+00:00</AssetStart>
    <FriendlyTitle xmlns="4873beb7-5857-4685-be1f-d57550cc96cc" xsi:nil="true"/>
    <MarketSpecific xmlns="4873beb7-5857-4685-be1f-d57550cc96cc">false</MarketSpecific>
    <TPNamespace xmlns="4873beb7-5857-4685-be1f-d57550cc96cc" xsi:nil="true"/>
    <PublishStatusLookup xmlns="4873beb7-5857-4685-be1f-d57550cc96cc">
      <Value>1616423</Value>
    </PublishStatusLookup>
    <APAuthor xmlns="4873beb7-5857-4685-be1f-d57550cc96cc">
      <UserInfo>
        <DisplayName>REDMOND\kristaa</DisplayName>
        <AccountId>136</AccountId>
        <AccountType/>
      </UserInfo>
    </APAuthor>
    <TPCommandLine xmlns="4873beb7-5857-4685-be1f-d57550cc96cc" xsi:nil="true"/>
    <IntlLangReviewer xmlns="4873beb7-5857-4685-be1f-d57550cc96cc" xsi:nil="true"/>
    <OpenTemplate xmlns="4873beb7-5857-4685-be1f-d57550cc96cc">true</OpenTemplate>
    <CSXSubmissionDate xmlns="4873beb7-5857-4685-be1f-d57550cc96cc" xsi:nil="true"/>
    <TaxCatchAll xmlns="4873beb7-5857-4685-be1f-d57550cc96cc"/>
    <Manager xmlns="4873beb7-5857-4685-be1f-d57550cc96cc" xsi:nil="true"/>
    <NumericId xmlns="4873beb7-5857-4685-be1f-d57550cc96cc" xsi:nil="true"/>
    <ParentAssetId xmlns="4873beb7-5857-4685-be1f-d57550cc96cc" xsi:nil="true"/>
    <OriginalSourceMarket xmlns="4873beb7-5857-4685-be1f-d57550cc96cc" xsi:nil="true"/>
    <ApprovalStatus xmlns="4873beb7-5857-4685-be1f-d57550cc96cc">InProgress</ApprovalStatus>
    <TPComponent xmlns="4873beb7-5857-4685-be1f-d57550cc96cc" xsi:nil="true"/>
    <EditorialTags xmlns="4873beb7-5857-4685-be1f-d57550cc96cc" xsi:nil="true"/>
    <TPExecutable xmlns="4873beb7-5857-4685-be1f-d57550cc96cc" xsi:nil="true"/>
    <TPLaunchHelpLink xmlns="4873beb7-5857-4685-be1f-d57550cc96cc" xsi:nil="true"/>
    <LocComments xmlns="4873beb7-5857-4685-be1f-d57550cc96cc" xsi:nil="true"/>
    <LocRecommendedHandoff xmlns="4873beb7-5857-4685-be1f-d57550cc96cc" xsi:nil="true"/>
    <SourceTitle xmlns="4873beb7-5857-4685-be1f-d57550cc96cc" xsi:nil="true"/>
    <CSXUpdate xmlns="4873beb7-5857-4685-be1f-d57550cc96cc">false</CSXUpdate>
    <IntlLocPriority xmlns="4873beb7-5857-4685-be1f-d57550cc96cc" xsi:nil="true"/>
    <UAProjectedTotalWords xmlns="4873beb7-5857-4685-be1f-d57550cc96cc" xsi:nil="true"/>
    <AssetType xmlns="4873beb7-5857-4685-be1f-d57550cc96cc">TP</AssetType>
    <MachineTranslated xmlns="4873beb7-5857-4685-be1f-d57550cc96cc">false</MachineTranslated>
    <OutputCachingOn xmlns="4873beb7-5857-4685-be1f-d57550cc96cc">false</OutputCachingOn>
    <TemplateStatus xmlns="4873beb7-5857-4685-be1f-d57550cc96cc">Complete</TemplateStatus>
    <IsSearchable xmlns="4873beb7-5857-4685-be1f-d57550cc96cc">true</IsSearchable>
    <ContentItem xmlns="4873beb7-5857-4685-be1f-d57550cc96cc" xsi:nil="true"/>
    <HandoffToMSDN xmlns="4873beb7-5857-4685-be1f-d57550cc96cc" xsi:nil="true"/>
    <ShowIn xmlns="4873beb7-5857-4685-be1f-d57550cc96cc">Show everywhere</ShowIn>
    <ThumbnailAssetId xmlns="4873beb7-5857-4685-be1f-d57550cc96cc" xsi:nil="true"/>
    <UALocComments xmlns="4873beb7-5857-4685-be1f-d57550cc96cc" xsi:nil="true"/>
    <UALocRecommendation xmlns="4873beb7-5857-4685-be1f-d57550cc96cc">Localize</UALocRecommendation>
    <LastModifiedDateTime xmlns="4873beb7-5857-4685-be1f-d57550cc96cc" xsi:nil="true"/>
    <LegacyData xmlns="4873beb7-5857-4685-be1f-d57550cc96cc" xsi:nil="true"/>
    <LocManualTestRequired xmlns="4873beb7-5857-4685-be1f-d57550cc96cc">false</LocManualTestRequired>
    <LocMarketGroupTiers2 xmlns="4873beb7-5857-4685-be1f-d57550cc96cc" xsi:nil="true"/>
    <ClipArtFilename xmlns="4873beb7-5857-4685-be1f-d57550cc96cc" xsi:nil="true"/>
    <TPApplication xmlns="4873beb7-5857-4685-be1f-d57550cc96cc" xsi:nil="true"/>
    <CSXHash xmlns="4873beb7-5857-4685-be1f-d57550cc96cc" xsi:nil="true"/>
    <DirectSourceMarket xmlns="4873beb7-5857-4685-be1f-d57550cc96cc" xsi:nil="true"/>
    <PrimaryImageGen xmlns="4873beb7-5857-4685-be1f-d57550cc96cc">true</PrimaryImageGen>
    <PlannedPubDate xmlns="4873beb7-5857-4685-be1f-d57550cc96cc" xsi:nil="true"/>
    <CSXSubmissionMarket xmlns="4873beb7-5857-4685-be1f-d57550cc96cc" xsi:nil="true"/>
    <Downloads xmlns="4873beb7-5857-4685-be1f-d57550cc96cc">0</Downloads>
    <ArtSampleDocs xmlns="4873beb7-5857-4685-be1f-d57550cc96cc" xsi:nil="true"/>
    <TrustLevel xmlns="4873beb7-5857-4685-be1f-d57550cc96cc">1 Microsoft Managed Content</TrustLevel>
    <BlockPublish xmlns="4873beb7-5857-4685-be1f-d57550cc96cc">false</BlockPublish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  <BusinessGroup xmlns="4873beb7-5857-4685-be1f-d57550cc96cc" xsi:nil="true"/>
    <Providers xmlns="4873beb7-5857-4685-be1f-d57550cc96cc" xsi:nil="true"/>
    <TemplateTemplateType xmlns="4873beb7-5857-4685-be1f-d57550cc96cc">PowerPoint Presentation Template</TemplateTemplateType>
    <TimesCloned xmlns="4873beb7-5857-4685-be1f-d57550cc96cc" xsi:nil="true"/>
    <TPAppVersion xmlns="4873beb7-5857-4685-be1f-d57550cc96cc" xsi:nil="true"/>
    <VoteCount xmlns="4873beb7-5857-4685-be1f-d57550cc96cc" xsi:nil="true"/>
    <AverageRating xmlns="4873beb7-5857-4685-be1f-d57550cc96cc" xsi:nil="true"/>
    <FeatureTagsTaxHTField0 xmlns="4873beb7-5857-4685-be1f-d57550cc96cc">
      <Terms xmlns="http://schemas.microsoft.com/office/infopath/2007/PartnerControls"/>
    </FeatureTagsTaxHTField0>
    <Provider xmlns="4873beb7-5857-4685-be1f-d57550cc96cc" xsi:nil="true"/>
    <UACurrentWords xmlns="4873beb7-5857-4685-be1f-d57550cc96cc" xsi:nil="true"/>
    <AssetId xmlns="4873beb7-5857-4685-be1f-d57550cc96cc">TP103431361</AssetId>
    <TPClientViewer xmlns="4873beb7-5857-4685-be1f-d57550cc96cc" xsi:nil="true"/>
    <DSATActionTaken xmlns="4873beb7-5857-4685-be1f-d57550cc96cc" xsi:nil="true"/>
    <APEditor xmlns="4873beb7-5857-4685-be1f-d57550cc96cc">
      <UserInfo>
        <DisplayName/>
        <AccountId xsi:nil="true"/>
        <AccountType/>
      </UserInfo>
    </APEditor>
    <TPInstallLocation xmlns="4873beb7-5857-4685-be1f-d57550cc96cc" xsi:nil="true"/>
    <OOCacheId xmlns="4873beb7-5857-4685-be1f-d57550cc96cc" xsi:nil="true"/>
    <IsDeleted xmlns="4873beb7-5857-4685-be1f-d57550cc96cc">false</IsDeleted>
    <PublishTargets xmlns="4873beb7-5857-4685-be1f-d57550cc96cc">OfficeOnlineVNext</PublishTargets>
    <ApprovalLog xmlns="4873beb7-5857-4685-be1f-d57550cc96cc" xsi:nil="true"/>
    <BugNumber xmlns="4873beb7-5857-4685-be1f-d57550cc96cc" xsi:nil="true"/>
    <CrawlForDependencies xmlns="4873beb7-5857-4685-be1f-d57550cc96cc">false</CrawlForDependencies>
    <InternalTagsTaxHTField0 xmlns="4873beb7-5857-4685-be1f-d57550cc96cc">
      <Terms xmlns="http://schemas.microsoft.com/office/infopath/2007/PartnerControls"/>
    </InternalTagsTaxHTField0>
    <LastHandOff xmlns="4873beb7-5857-4685-be1f-d57550cc96cc" xsi:nil="true"/>
    <Milestone xmlns="4873beb7-5857-4685-be1f-d57550cc96cc" xsi:nil="true"/>
    <OriginalRelease xmlns="4873beb7-5857-4685-be1f-d57550cc96cc">15</OriginalRelease>
    <RecommendationsModifier xmlns="4873beb7-5857-4685-be1f-d57550cc96cc" xsi:nil="true"/>
    <ScenarioTagsTaxHTField0 xmlns="4873beb7-5857-4685-be1f-d57550cc96cc">
      <Terms xmlns="http://schemas.microsoft.com/office/infopath/2007/PartnerControls"/>
    </ScenarioTagsTaxHTField0>
    <UANotes xmlns="4873beb7-5857-4685-be1f-d57550cc96cc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8CDDBB83-77C1-4099-A0AA-289882E745E2}">
  <ds:schemaRefs>
    <ds:schemaRef ds:uri="http://schemas.microsoft.com/office/2006/metadata/properties"/>
    <ds:schemaRef ds:uri="http://schemas.microsoft.com/office/infopath/2007/PartnerControls"/>
    <ds:schemaRef ds:uri="4873beb7-5857-4685-be1f-d57550cc96cc"/>
  </ds:schemaRefs>
</ds:datastoreItem>
</file>

<file path=customXml/itemProps2.xml><?xml version="1.0" encoding="utf-8"?>
<ds:datastoreItem xmlns:ds="http://schemas.openxmlformats.org/officeDocument/2006/customXml" ds:itemID="{28C8B9CA-0273-4370-889A-FC05DA5C2F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61E720F-F05D-4536-9C34-0CFCED65D3B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Akademska prezentacija, dizajn s prugastim uzorkom i vrpcom (široki zaslon)</Template>
  <TotalTime>0</TotalTime>
  <Words>402</Words>
  <Application>Microsoft Office PowerPoint</Application>
  <PresentationFormat>Široki zaslon</PresentationFormat>
  <Paragraphs>49</Paragraphs>
  <Slides>12</Slides>
  <Notes>1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12</vt:i4>
      </vt:variant>
    </vt:vector>
  </HeadingPairs>
  <TitlesOfParts>
    <vt:vector size="18" baseType="lpstr">
      <vt:lpstr>Arial</vt:lpstr>
      <vt:lpstr>Artifakt Element Book</vt:lpstr>
      <vt:lpstr>Euphemia</vt:lpstr>
      <vt:lpstr>Plantagenet Cherokee</vt:lpstr>
      <vt:lpstr>Wingdings</vt:lpstr>
      <vt:lpstr>Akademska literatura 16 x 9</vt:lpstr>
      <vt:lpstr>PROMETNICE</vt:lpstr>
      <vt:lpstr>Općenito – promet, ceste</vt:lpstr>
      <vt:lpstr>PowerPoint prezentacija</vt:lpstr>
      <vt:lpstr>PROMET SE DIJELI NA: 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PITANJA ZA PONAVLJANJE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2020-08-22T07:21:31Z</dcterms:created>
  <dcterms:modified xsi:type="dcterms:W3CDTF">2026-01-29T10:57:14Z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0x0101006EDDDB5EE6D98C44930B742096920B300400F5B6D36B3EF94B4E9A635CDF2A18F5B8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