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A74180-F19F-4559-ACA8-4739ADC26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59B293-8E64-40DF-A58E-AFBFF857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68773E-907F-4E29-A5B4-60734800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162998-C661-4669-B367-7DB00E0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55B997-EF72-4A19-BC04-CFA866FE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41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C7E3A-E2BE-4F43-BDA4-8D423594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999C16-6951-48D5-A35C-D97B02C28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7FDF93-7BCA-44F8-8D74-0EE37234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26B665-D1D2-4F5F-A42F-E63B0260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524A04-4F4E-4D57-B72E-EB174711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6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D2897A6-1FCA-4F69-8745-75F3F6FDD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27AD870-2660-4498-8A7A-FA8D7EF6F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59B659-D728-40BF-8EB5-889383A8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922129-B103-4A00-B040-F7172B52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BB41BD-7A99-4B79-AC3E-6C77AB6F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260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161211-003B-489E-B2FB-2CA74648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251C1C-C4D7-43F1-B480-6CFC1890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3757BD-EAF9-45BA-B119-0CAD6075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F9DE67-F148-4870-AFAC-B6643D4B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7734D6-066A-4E4C-A4F1-AA61277A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58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3A0CA3-B3A2-4A54-AEC9-8F4DA832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381F6D-C975-4F16-A181-5626EEE88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A95FF8-8E8C-4E57-9A1F-A8EB0CC7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0A0DC3-5D45-44DA-85C5-AB37B5AA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40B49C-D14D-48F6-A687-A86891C3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23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7F2E0A-14E6-4630-8A0E-FE594902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8CB69C-0FA1-4C9A-BDD1-ECE329946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55AD63D-2DDD-40BF-B26B-69301DAA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9D62DC7-25E0-421E-B80F-F4613EBB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FB48273-26F9-4408-889B-ADE898AC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8AB3579-2708-4979-9107-8AB8F269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72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EEB9D9-133B-4792-B870-3F14533A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52D769-4B45-4DF8-B100-99F3CAE6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724EB5-B32C-47DC-B133-444D3A6E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24AA260-99B2-4DC3-A0EA-E11D3D57F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E2DEA2A-7102-46FA-A40B-EE93A0ECA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07349EA-91DA-4A9E-B2D4-B7CFF954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9F5ED66-7519-4AA1-9234-A1840A5A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A8D7A02-3829-4D3D-B182-77A06B1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86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6F6EE3-242C-4035-A47B-BC2F2FCA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55E159F-C083-43E1-9EF1-D61D717F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65859B6-D641-49A3-950F-A7E59026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32795F-DE0B-4C77-B878-7452DA0A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36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E4384F3-02D8-48B6-9A0D-45A80EA1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59F8A4C-99FA-47E0-B528-C9D70D67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F544E38-4A74-48B0-B273-055012C7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04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C088CD-8DF1-47A4-B85F-59D54414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7DFA06-1C14-4192-96B7-EFFED733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F05A57-ECE3-4885-B3BB-8D04B020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3D07501-14D0-489F-9983-DEAABD24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5C6C27-0DB8-42CB-A7F1-A1E6C5C4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3834C8-EBC1-4AC0-AC87-5603EC06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51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1DBAAF-B582-484A-AC34-37DAD2F8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F863518-EFD3-4ABE-82A3-D28837579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382EBCA-E365-423C-968C-DC5ED1B43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DCE111-B2B2-495C-9F8A-AEDAFADE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601EF3-F377-4E94-AD96-1788A05F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B7B4635-D568-4765-AB28-697656F3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72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8CBC0C4-3706-4C66-B3AA-7F167831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985871-7A6D-4790-8DD7-C334A6B69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32F42F4-D163-4D48-B4A7-4BF4ADF60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85A0-8368-4112-9265-70B07F04157D}" type="datetimeFigureOut">
              <a:rPr lang="hr-HR" smtClean="0"/>
              <a:t>12.9.2025.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95FFB6-0922-45B3-86F2-B8AD8D0BB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FD4E4D-420C-4FAC-AA92-0D0421C5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0D7C-BB22-46AC-AE6A-07C9E0278A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98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89043-561F-44B0-84BA-A1FE02ACF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91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/>
              <a:t>Kvalitativno određivanje </a:t>
            </a:r>
            <a:r>
              <a:rPr lang="hr-HR" dirty="0" err="1"/>
              <a:t>toluena</a:t>
            </a:r>
            <a:r>
              <a:rPr lang="hr-HR" dirty="0"/>
              <a:t>, benzena, kloroforma u tlu kraj deponije otpada u Gornjem Vratnu</a:t>
            </a:r>
          </a:p>
        </p:txBody>
      </p:sp>
    </p:spTree>
    <p:extLst>
      <p:ext uri="{BB962C8B-B14F-4D97-AF65-F5344CB8AC3E}">
        <p14:creationId xmlns:p14="http://schemas.microsoft.com/office/powerpoint/2010/main" val="326418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F6759B-F30B-4581-B606-7F045B6BF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989"/>
            <a:ext cx="10515600" cy="2312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/>
              <a:t>B. Ekstrakcija tla pomoću n-</a:t>
            </a:r>
            <a:r>
              <a:rPr lang="hr-HR" u="sng" dirty="0" err="1"/>
              <a:t>heksana</a:t>
            </a:r>
            <a:endParaRPr lang="hr-HR" u="sng" dirty="0"/>
          </a:p>
          <a:p>
            <a:r>
              <a:rPr lang="hr-HR" sz="2400" dirty="0"/>
              <a:t>Na tehničkoj vagi izvagano je 5 g prosijanog uzorka tla (Slika 6.) i prebačeno u </a:t>
            </a:r>
            <a:r>
              <a:rPr lang="hr-HR" sz="2400" dirty="0" err="1"/>
              <a:t>kivetu</a:t>
            </a:r>
            <a:r>
              <a:rPr lang="hr-HR" sz="2400" dirty="0"/>
              <a:t> za centrifugiranje. Graduiranom pipetom je na uzorak tla odmjereno 3 </a:t>
            </a:r>
            <a:r>
              <a:rPr lang="hr-HR" sz="2400" dirty="0" err="1"/>
              <a:t>mL</a:t>
            </a:r>
            <a:r>
              <a:rPr lang="hr-HR" sz="2400" dirty="0"/>
              <a:t> n-</a:t>
            </a:r>
            <a:r>
              <a:rPr lang="hr-HR" sz="2400" dirty="0" err="1"/>
              <a:t>heksana</a:t>
            </a:r>
            <a:r>
              <a:rPr lang="hr-HR" sz="2400" dirty="0"/>
              <a:t>. Sadržaj </a:t>
            </a:r>
            <a:r>
              <a:rPr lang="hr-HR" sz="2400" dirty="0" err="1"/>
              <a:t>kivete</a:t>
            </a:r>
            <a:r>
              <a:rPr lang="hr-HR" sz="2400" dirty="0"/>
              <a:t> je miješan staklenim štapićem kroz pet minuta. Nakon toga je </a:t>
            </a:r>
            <a:r>
              <a:rPr lang="hr-HR" sz="2400" dirty="0" err="1"/>
              <a:t>kiveta</a:t>
            </a:r>
            <a:r>
              <a:rPr lang="hr-HR" sz="2400" dirty="0"/>
              <a:t> prebačena u ručnu centrifugu. Okretanjem ručke provedeno je centrifugiranje smjese tla i n-</a:t>
            </a:r>
            <a:r>
              <a:rPr lang="hr-HR" sz="2400" dirty="0" err="1"/>
              <a:t>heksana</a:t>
            </a:r>
            <a:r>
              <a:rPr lang="hr-HR" sz="2400" dirty="0"/>
              <a:t> u trajanju od dvije minute. (Slika 7.)</a:t>
            </a:r>
          </a:p>
          <a:p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01D7E8-7FB3-4B81-841D-581820423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77" y="2819400"/>
            <a:ext cx="2838058" cy="352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1481D19-80E9-4ABC-80B9-42F58DC33D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77" y="2819400"/>
            <a:ext cx="2658764" cy="35276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CB00CA5-E120-4F66-9AC7-7748427D5B2F}"/>
              </a:ext>
            </a:extLst>
          </p:cNvPr>
          <p:cNvSpPr txBox="1"/>
          <p:nvPr/>
        </p:nvSpPr>
        <p:spPr>
          <a:xfrm>
            <a:off x="1889071" y="6347011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Slika 6. Vaganje uzorka tla 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49D606B-8C85-4DED-96E7-49A9819FE0BA}"/>
              </a:ext>
            </a:extLst>
          </p:cNvPr>
          <p:cNvSpPr txBox="1"/>
          <p:nvPr/>
        </p:nvSpPr>
        <p:spPr>
          <a:xfrm>
            <a:off x="5755376" y="6347011"/>
            <a:ext cx="44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Slika 7. Centrifugiranje smjese tla i n-</a:t>
            </a:r>
            <a:r>
              <a:rPr lang="hr-HR" dirty="0" err="1"/>
              <a:t>heksana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633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671413-852C-406F-8B09-D49F0C7A7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76" y="669178"/>
            <a:ext cx="10515600" cy="56778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5100" u="sng" dirty="0"/>
              <a:t>C. Analiza Mini GC-om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4400" dirty="0"/>
              <a:t>1. Određivanje </a:t>
            </a:r>
            <a:r>
              <a:rPr lang="hr-HR" sz="4400" dirty="0" err="1"/>
              <a:t>retencijskih</a:t>
            </a:r>
            <a:r>
              <a:rPr lang="hr-HR" sz="4400" dirty="0"/>
              <a:t> vremena benzena, </a:t>
            </a:r>
            <a:r>
              <a:rPr lang="hr-HR" sz="4400" dirty="0" err="1"/>
              <a:t>toluena</a:t>
            </a:r>
            <a:r>
              <a:rPr lang="hr-HR" sz="4400" dirty="0"/>
              <a:t>, kloroforma i n-</a:t>
            </a:r>
            <a:r>
              <a:rPr lang="hr-HR" sz="4400" dirty="0" err="1"/>
              <a:t>heksana</a:t>
            </a:r>
            <a:endParaRPr lang="hr-HR" sz="4400" dirty="0"/>
          </a:p>
          <a:p>
            <a:pPr marL="0" indent="0">
              <a:buNone/>
            </a:pPr>
            <a:endParaRPr lang="hr-HR" sz="4400" dirty="0"/>
          </a:p>
          <a:p>
            <a:pPr marL="0" indent="0">
              <a:buNone/>
            </a:pPr>
            <a:r>
              <a:rPr lang="hr-HR" sz="4400" dirty="0" err="1"/>
              <a:t>Vernier</a:t>
            </a:r>
            <a:r>
              <a:rPr lang="hr-HR" sz="4400" dirty="0"/>
              <a:t> Mini GC plinski </a:t>
            </a:r>
            <a:r>
              <a:rPr lang="hr-HR" sz="4400" dirty="0" err="1"/>
              <a:t>kromatograf</a:t>
            </a:r>
            <a:r>
              <a:rPr lang="hr-HR" sz="4400" dirty="0"/>
              <a:t> spojen je na </a:t>
            </a:r>
            <a:r>
              <a:rPr lang="hr-HR" sz="4400" dirty="0" err="1"/>
              <a:t>LabQuest</a:t>
            </a:r>
            <a:r>
              <a:rPr lang="hr-HR" sz="4400" dirty="0"/>
              <a:t> 3 sučelje. Na </a:t>
            </a:r>
            <a:r>
              <a:rPr lang="hr-HR" sz="4400" dirty="0" err="1"/>
              <a:t>Vernier</a:t>
            </a:r>
            <a:endParaRPr lang="hr-HR" sz="4400" dirty="0"/>
          </a:p>
          <a:p>
            <a:pPr marL="0" indent="0">
              <a:buNone/>
            </a:pPr>
            <a:r>
              <a:rPr lang="hr-HR" sz="4400" dirty="0"/>
              <a:t>Mini GC plinskom </a:t>
            </a:r>
            <a:r>
              <a:rPr lang="hr-HR" sz="4400" dirty="0" err="1"/>
              <a:t>kromatografu</a:t>
            </a:r>
            <a:r>
              <a:rPr lang="hr-HR" sz="4400" dirty="0"/>
              <a:t> podešeni su parametri kako je navedeno:</a:t>
            </a:r>
          </a:p>
          <a:p>
            <a:pPr marL="0" indent="0">
              <a:buNone/>
            </a:pPr>
            <a:endParaRPr lang="hr-HR" sz="4400" dirty="0"/>
          </a:p>
          <a:p>
            <a:pPr marL="0" indent="0">
              <a:buNone/>
            </a:pPr>
            <a:r>
              <a:rPr lang="hr-HR" sz="4400" dirty="0"/>
              <a:t>   - Početna temperatura kolone: 35 °C</a:t>
            </a:r>
          </a:p>
          <a:p>
            <a:pPr marL="0" indent="0">
              <a:buNone/>
            </a:pPr>
            <a:r>
              <a:rPr lang="hr-HR" sz="4400" dirty="0"/>
              <a:t>   - Vrijeme držanja: 0 min</a:t>
            </a:r>
          </a:p>
          <a:p>
            <a:pPr marL="0" indent="0">
              <a:buNone/>
            </a:pPr>
            <a:r>
              <a:rPr lang="hr-HR" sz="4400" dirty="0"/>
              <a:t>   - Brzina porasta: 5 °C/min</a:t>
            </a:r>
          </a:p>
          <a:p>
            <a:pPr marL="0" indent="0">
              <a:buNone/>
            </a:pPr>
            <a:r>
              <a:rPr lang="hr-HR" sz="4400" dirty="0"/>
              <a:t>   - Krajnja temperatura: 95 °C</a:t>
            </a:r>
          </a:p>
          <a:p>
            <a:pPr marL="0" indent="0">
              <a:buNone/>
            </a:pPr>
            <a:r>
              <a:rPr lang="hr-HR" sz="4400" dirty="0"/>
              <a:t>   - Tlak: 15 </a:t>
            </a:r>
            <a:r>
              <a:rPr lang="hr-HR" sz="4400" dirty="0" err="1"/>
              <a:t>kPa</a:t>
            </a:r>
            <a:endParaRPr lang="hr-HR" sz="4400" dirty="0"/>
          </a:p>
          <a:p>
            <a:pPr marL="0" indent="0">
              <a:buNone/>
            </a:pPr>
            <a:r>
              <a:rPr lang="hr-HR" sz="4400" dirty="0"/>
              <a:t>   - Ukupno trajanje analize: 22 min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786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CBD8BC-84C7-4E8E-B972-E9796551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251012"/>
            <a:ext cx="11102788" cy="288663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Štrcaljka je isprana tri puta acetonom, a zatim tri puta benzenom. Nakon toga u štrcaljku je uvučeno 0,4 µL benzena i ubrizgano u </a:t>
            </a:r>
            <a:r>
              <a:rPr lang="hr-HR" dirty="0" err="1"/>
              <a:t>kromatograf</a:t>
            </a:r>
            <a:r>
              <a:rPr lang="hr-HR" dirty="0"/>
              <a:t>. (Slika 8.) Pritisnuto je dugme za praćenje </a:t>
            </a:r>
            <a:r>
              <a:rPr lang="hr-HR" dirty="0" err="1"/>
              <a:t>kromatograma</a:t>
            </a:r>
            <a:r>
              <a:rPr lang="hr-HR" dirty="0"/>
              <a:t>. Nakon pojavljivanja izlaznog signala ostavljeno je da </a:t>
            </a:r>
            <a:r>
              <a:rPr lang="hr-HR" dirty="0" err="1"/>
              <a:t>kromatograf</a:t>
            </a:r>
            <a:r>
              <a:rPr lang="hr-HR" dirty="0"/>
              <a:t> radi još 5 minuta kako bi sav uzorak izašao iz kolone. Isto je ponovljeno za </a:t>
            </a:r>
            <a:r>
              <a:rPr lang="hr-HR" dirty="0" err="1"/>
              <a:t>toluen</a:t>
            </a:r>
            <a:r>
              <a:rPr lang="hr-HR" dirty="0"/>
              <a:t>, kloroform i n-</a:t>
            </a:r>
            <a:r>
              <a:rPr lang="hr-HR" dirty="0" err="1"/>
              <a:t>heksan</a:t>
            </a:r>
            <a:r>
              <a:rPr lang="hr-HR" dirty="0"/>
              <a:t>. Za svaku tvar zabilježena su </a:t>
            </a:r>
            <a:r>
              <a:rPr lang="hr-HR" dirty="0" err="1"/>
              <a:t>retencijska</a:t>
            </a:r>
            <a:r>
              <a:rPr lang="hr-HR" dirty="0"/>
              <a:t> vremena. Isti postupak ponovljen je za </a:t>
            </a:r>
            <a:r>
              <a:rPr lang="hr-HR" dirty="0" err="1"/>
              <a:t>heksanski</a:t>
            </a:r>
            <a:r>
              <a:rPr lang="hr-HR" dirty="0"/>
              <a:t> ekstrakt tla.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7B8C67A-D822-4E6E-B29A-76BA1A56CC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4" y="2993034"/>
            <a:ext cx="2590800" cy="3453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8EF7E90-7DC8-451C-8942-B2896F09E52A}"/>
              </a:ext>
            </a:extLst>
          </p:cNvPr>
          <p:cNvSpPr txBox="1"/>
          <p:nvPr/>
        </p:nvSpPr>
        <p:spPr>
          <a:xfrm>
            <a:off x="5674694" y="5800468"/>
            <a:ext cx="452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Slika 8. Ubrizgavanje tekućeg uzorka u </a:t>
            </a:r>
            <a:r>
              <a:rPr lang="hr-HR" dirty="0" err="1"/>
              <a:t>Vernier</a:t>
            </a:r>
            <a:r>
              <a:rPr lang="hr-HR" dirty="0"/>
              <a:t> </a:t>
            </a:r>
          </a:p>
          <a:p>
            <a:r>
              <a:rPr lang="hr-HR" dirty="0"/>
              <a:t>Mini GC plinski </a:t>
            </a:r>
            <a:r>
              <a:rPr lang="hr-HR" dirty="0" err="1"/>
              <a:t>kromatograf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971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40D50B-49E4-4320-BF5C-8AF0970B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519"/>
            <a:ext cx="10515600" cy="15240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Rezultati mjerenja:</a:t>
            </a:r>
          </a:p>
          <a:p>
            <a:r>
              <a:rPr lang="hr-HR" dirty="0" err="1"/>
              <a:t>Kromatografi</a:t>
            </a:r>
            <a:r>
              <a:rPr lang="hr-HR" dirty="0"/>
              <a:t> benzena, </a:t>
            </a:r>
            <a:r>
              <a:rPr lang="hr-HR" dirty="0" err="1"/>
              <a:t>toluena</a:t>
            </a:r>
            <a:r>
              <a:rPr lang="hr-HR" dirty="0"/>
              <a:t>, kloroforma, n-</a:t>
            </a:r>
            <a:r>
              <a:rPr lang="hr-HR" dirty="0" err="1"/>
              <a:t>heksana</a:t>
            </a:r>
            <a:r>
              <a:rPr lang="hr-HR" dirty="0"/>
              <a:t> i ekstrakta tla prikazani su na slikama 9-12.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64EE59-2D58-4AEF-9E28-5792C99CC2FC}"/>
              </a:ext>
            </a:extLst>
          </p:cNvPr>
          <p:cNvPicPr/>
          <p:nvPr/>
        </p:nvPicPr>
        <p:blipFill rotWithShape="1">
          <a:blip r:embed="rId2"/>
          <a:srcRect l="21985" t="15925" r="1221" b="6883"/>
          <a:stretch/>
        </p:blipFill>
        <p:spPr bwMode="auto">
          <a:xfrm>
            <a:off x="1161564" y="2174875"/>
            <a:ext cx="4418330" cy="250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60126C0-5D9E-44C3-8B1F-F47E458E5661}"/>
              </a:ext>
            </a:extLst>
          </p:cNvPr>
          <p:cNvPicPr/>
          <p:nvPr/>
        </p:nvPicPr>
        <p:blipFill rotWithShape="1">
          <a:blip r:embed="rId3"/>
          <a:srcRect l="22171" t="14588" r="982" b="6897"/>
          <a:stretch/>
        </p:blipFill>
        <p:spPr bwMode="auto">
          <a:xfrm>
            <a:off x="6778942" y="2129790"/>
            <a:ext cx="4425315" cy="255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1DDEBBD-0D9E-4B1B-BD6C-C2CD9407D42B}"/>
              </a:ext>
            </a:extLst>
          </p:cNvPr>
          <p:cNvSpPr txBox="1"/>
          <p:nvPr/>
        </p:nvSpPr>
        <p:spPr>
          <a:xfrm>
            <a:off x="1791899" y="4814350"/>
            <a:ext cx="315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Slika 9. Kromatogram za benzen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A09908F-15D9-42EE-87F6-C4E71C3945F8}"/>
              </a:ext>
            </a:extLst>
          </p:cNvPr>
          <p:cNvSpPr txBox="1"/>
          <p:nvPr/>
        </p:nvSpPr>
        <p:spPr>
          <a:xfrm>
            <a:off x="7933801" y="4814350"/>
            <a:ext cx="320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Slika 10. Kromatogram za toluen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434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6B7A564-6818-4607-A019-20B293961426}"/>
              </a:ext>
            </a:extLst>
          </p:cNvPr>
          <p:cNvSpPr txBox="1"/>
          <p:nvPr/>
        </p:nvSpPr>
        <p:spPr>
          <a:xfrm>
            <a:off x="1188711" y="3059668"/>
            <a:ext cx="352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Slika 11. Kromatogram za kloroform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A1F7A8C-14AE-40E4-821D-535B41D6FB9B}"/>
              </a:ext>
            </a:extLst>
          </p:cNvPr>
          <p:cNvSpPr txBox="1"/>
          <p:nvPr/>
        </p:nvSpPr>
        <p:spPr>
          <a:xfrm>
            <a:off x="7843075" y="3059668"/>
            <a:ext cx="344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Slika 12. Kromatogram za n-heksan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27F21D9-C6E2-490B-8FF8-02E52B38CAD2}"/>
              </a:ext>
            </a:extLst>
          </p:cNvPr>
          <p:cNvPicPr/>
          <p:nvPr/>
        </p:nvPicPr>
        <p:blipFill rotWithShape="1">
          <a:blip r:embed="rId2"/>
          <a:srcRect l="21871" t="14324" r="1282" b="6631"/>
          <a:stretch/>
        </p:blipFill>
        <p:spPr bwMode="auto">
          <a:xfrm>
            <a:off x="889127" y="338846"/>
            <a:ext cx="4425315" cy="257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700DE42-060C-4F27-942D-9A8416EA3F33}"/>
              </a:ext>
            </a:extLst>
          </p:cNvPr>
          <p:cNvPicPr/>
          <p:nvPr/>
        </p:nvPicPr>
        <p:blipFill rotWithShape="1">
          <a:blip r:embed="rId3"/>
          <a:srcRect l="22171" t="14855" r="982" b="6996"/>
          <a:stretch/>
        </p:blipFill>
        <p:spPr bwMode="auto">
          <a:xfrm>
            <a:off x="7103076" y="338846"/>
            <a:ext cx="4424045" cy="2540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6D98F99-E89B-400E-B487-8AB47BD91FF4}"/>
              </a:ext>
            </a:extLst>
          </p:cNvPr>
          <p:cNvSpPr txBox="1"/>
          <p:nvPr/>
        </p:nvSpPr>
        <p:spPr>
          <a:xfrm>
            <a:off x="889127" y="3521964"/>
            <a:ext cx="940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Pomoću grafičkog sučelja </a:t>
            </a:r>
            <a:r>
              <a:rPr lang="hr-HR" dirty="0" err="1"/>
              <a:t>LabQuest</a:t>
            </a:r>
            <a:r>
              <a:rPr lang="hr-HR" dirty="0"/>
              <a:t> 3 određena su </a:t>
            </a:r>
            <a:r>
              <a:rPr lang="hr-HR" dirty="0" err="1"/>
              <a:t>retencijska</a:t>
            </a:r>
            <a:r>
              <a:rPr lang="hr-HR" dirty="0"/>
              <a:t> vremena sa sva četiri tekuća uzorka  </a:t>
            </a:r>
          </a:p>
          <a:p>
            <a:r>
              <a:rPr lang="hr-HR" dirty="0"/>
              <a:t>koja su prikazana u Tablici 1.</a:t>
            </a:r>
          </a:p>
        </p:txBody>
      </p:sp>
      <p:graphicFrame>
        <p:nvGraphicFramePr>
          <p:cNvPr id="11" name="Tablica 10">
            <a:extLst>
              <a:ext uri="{FF2B5EF4-FFF2-40B4-BE49-F238E27FC236}">
                <a16:creationId xmlns:a16="http://schemas.microsoft.com/office/drawing/2014/main" id="{B8DB5FFB-EE30-49B6-9629-B14700D4D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56423"/>
              </p:ext>
            </p:extLst>
          </p:nvPr>
        </p:nvGraphicFramePr>
        <p:xfrm>
          <a:off x="3398069" y="4653690"/>
          <a:ext cx="4706471" cy="2101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045">
                  <a:extLst>
                    <a:ext uri="{9D8B030D-6E8A-4147-A177-3AD203B41FA5}">
                      <a16:colId xmlns:a16="http://schemas.microsoft.com/office/drawing/2014/main" val="2104990194"/>
                    </a:ext>
                  </a:extLst>
                </a:gridCol>
                <a:gridCol w="2671426">
                  <a:extLst>
                    <a:ext uri="{9D8B030D-6E8A-4147-A177-3AD203B41FA5}">
                      <a16:colId xmlns:a16="http://schemas.microsoft.com/office/drawing/2014/main" val="1875774212"/>
                    </a:ext>
                  </a:extLst>
                </a:gridCol>
              </a:tblGrid>
              <a:tr h="372932"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Tekućina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Retencijsko vrijeme, t</a:t>
                      </a:r>
                      <a:r>
                        <a:rPr lang="hr-HR" sz="2000" baseline="-25000">
                          <a:effectLst/>
                        </a:rPr>
                        <a:t>r</a:t>
                      </a:r>
                      <a:r>
                        <a:rPr lang="hr-HR" sz="2000">
                          <a:effectLst/>
                        </a:rPr>
                        <a:t> / min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104711"/>
                  </a:ext>
                </a:extLst>
              </a:tr>
              <a:tr h="372932"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Benzen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1,740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620130"/>
                  </a:ext>
                </a:extLst>
              </a:tr>
              <a:tr h="372932"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Toluen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3,270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20413"/>
                  </a:ext>
                </a:extLst>
              </a:tr>
              <a:tr h="372932"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Kloroform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1,245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506726"/>
                  </a:ext>
                </a:extLst>
              </a:tr>
              <a:tr h="372932"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n-heksan</a:t>
                      </a:r>
                      <a:endParaRPr lang="hr-H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effectLst/>
                        </a:rPr>
                        <a:t>0,885</a:t>
                      </a:r>
                      <a:endParaRPr lang="hr-H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478662"/>
                  </a:ext>
                </a:extLst>
              </a:tr>
            </a:tbl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0435DF80-FA0B-495E-BACB-789ECAF22E50}"/>
              </a:ext>
            </a:extLst>
          </p:cNvPr>
          <p:cNvSpPr txBox="1"/>
          <p:nvPr/>
        </p:nvSpPr>
        <p:spPr>
          <a:xfrm>
            <a:off x="889127" y="4254719"/>
            <a:ext cx="489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Tablica 1. Retencijska vremena ispitivanih tekućina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06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8F1FBA-EE67-4018-A03A-37B803B4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5813"/>
            <a:ext cx="10806953" cy="609600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Kromatograf</a:t>
            </a:r>
            <a:r>
              <a:rPr lang="hr-HR" dirty="0"/>
              <a:t> </a:t>
            </a:r>
            <a:r>
              <a:rPr lang="hr-HR" dirty="0" err="1"/>
              <a:t>heksanskog</a:t>
            </a:r>
            <a:r>
              <a:rPr lang="hr-HR" dirty="0"/>
              <a:t> ekstrakta tla sadržavao je dva signala (Slika 13.).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4670AD9-D4FA-4C0C-B015-6EB4D483FB68}"/>
              </a:ext>
            </a:extLst>
          </p:cNvPr>
          <p:cNvPicPr/>
          <p:nvPr/>
        </p:nvPicPr>
        <p:blipFill rotWithShape="1">
          <a:blip r:embed="rId2"/>
          <a:srcRect l="21983" t="14911" r="1185" b="6829"/>
          <a:stretch/>
        </p:blipFill>
        <p:spPr bwMode="auto">
          <a:xfrm>
            <a:off x="3529834" y="1343211"/>
            <a:ext cx="4941813" cy="2780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4E9EA34-6D17-47D4-A510-7519A439C7D8}"/>
              </a:ext>
            </a:extLst>
          </p:cNvPr>
          <p:cNvSpPr txBox="1"/>
          <p:nvPr/>
        </p:nvSpPr>
        <p:spPr>
          <a:xfrm>
            <a:off x="3448384" y="4123764"/>
            <a:ext cx="529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Slika 13. Kromatogram heksanskog ekstrakta uzorka tla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E04CB30-7484-450A-84C0-E2E175C2925F}"/>
              </a:ext>
            </a:extLst>
          </p:cNvPr>
          <p:cNvSpPr txBox="1"/>
          <p:nvPr/>
        </p:nvSpPr>
        <p:spPr>
          <a:xfrm>
            <a:off x="1459004" y="4840941"/>
            <a:ext cx="9565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effectLst/>
                <a:ea typeface="Times New Roman" panose="02020603050405020304" pitchFamily="18" charset="0"/>
              </a:rPr>
              <a:t>Jedan koji je mnogo intenzivniji, svojim 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retencijskim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vremenom odgovara n-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heksanu</a:t>
            </a:r>
            <a:endParaRPr lang="hr-HR" sz="2000" dirty="0">
              <a:effectLst/>
              <a:ea typeface="Times New Roman" panose="02020603050405020304" pitchFamily="18" charset="0"/>
            </a:endParaRPr>
          </a:p>
          <a:p>
            <a:r>
              <a:rPr lang="hr-HR" sz="2000" dirty="0">
                <a:effectLst/>
                <a:ea typeface="Times New Roman" panose="02020603050405020304" pitchFamily="18" charset="0"/>
              </a:rPr>
              <a:t>što je razumljivo jer se tlo ekstrahiralo upravo tim otapalom. Drugi signal je puno slabiji i </a:t>
            </a:r>
          </a:p>
          <a:p>
            <a:r>
              <a:rPr lang="hr-HR" sz="2000" dirty="0">
                <a:effectLst/>
                <a:ea typeface="Times New Roman" panose="02020603050405020304" pitchFamily="18" charset="0"/>
              </a:rPr>
              <a:t>svojim 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retencijskim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vremenom odgovara 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toluenu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. Ostali signali nisu uočeni. </a:t>
            </a:r>
          </a:p>
        </p:txBody>
      </p:sp>
    </p:spTree>
    <p:extLst>
      <p:ext uri="{BB962C8B-B14F-4D97-AF65-F5344CB8AC3E}">
        <p14:creationId xmlns:p14="http://schemas.microsoft.com/office/powerpoint/2010/main" val="377809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95A0C-9A17-4EA3-A30D-8A3F75B2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C7CD29-FECF-4A1A-885D-3CC74838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665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 temelju rezultata mjerenja dokazali smo postojanje malih količina </a:t>
            </a:r>
            <a:r>
              <a:rPr lang="hr-HR" dirty="0" err="1"/>
              <a:t>toluena</a:t>
            </a:r>
            <a:r>
              <a:rPr lang="hr-HR" dirty="0"/>
              <a:t> u tlu kraj deponija u Gornjem Vratnu u općini Cestica u Varaždinskoj županiji. Spomenuta deponija je zatvorena od 2013. godine, ali rezultati naše analize ukazuju na to da su u okolini deponije zaostali toksični spojevi koji se mogu adsorbirati u tlu i time štetiti okolišu. </a:t>
            </a:r>
            <a:r>
              <a:rPr lang="hr-HR" dirty="0" err="1"/>
              <a:t>Toluen</a:t>
            </a:r>
            <a:r>
              <a:rPr lang="hr-HR" dirty="0"/>
              <a:t> je jedan od opasnih zagađivača i svakako upućuje na potrebu svrhovitijeg načina zbrinjavanja, posebno plastičnog otpada te boja, lakova i organskih otapala.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227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32F891-243C-4404-9D4B-24928E77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579531"/>
            <a:ext cx="10515600" cy="1052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Deponija komunalnog otpada Gornje Vratno, nalazi se u općini Cestica u Varaždinskoj županiji.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C1440F-9AEB-4F58-AAED-EEFD69582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5052" y="1760369"/>
            <a:ext cx="7810948" cy="398600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C266842-6ADF-4482-B861-EDF2CA2AC733}"/>
              </a:ext>
            </a:extLst>
          </p:cNvPr>
          <p:cNvSpPr txBox="1"/>
          <p:nvPr/>
        </p:nvSpPr>
        <p:spPr>
          <a:xfrm>
            <a:off x="2967318" y="6122894"/>
            <a:ext cx="637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Slika 1. Satelitski prikaz deponije u Gornjem Vratnu (Google </a:t>
            </a:r>
            <a:r>
              <a:rPr lang="hr-HR" dirty="0" err="1"/>
              <a:t>Maps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208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8707A9-C399-4FF0-A5C3-78E1742B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812614"/>
            <a:ext cx="10515600" cy="2136775"/>
          </a:xfrm>
        </p:spPr>
        <p:txBody>
          <a:bodyPr/>
          <a:lstStyle/>
          <a:p>
            <a:pPr algn="just"/>
            <a:r>
              <a:rPr lang="hr-HR" dirty="0"/>
              <a:t>deponija je zatvorena i sanirana krajem 2013 i početkom 2014. godine. Naš cilj je dokazati da i takva deponija može godinama nakon zatvaranja imati negativne i štetne posljedice za okoliš. Nabavkom plinskog </a:t>
            </a:r>
            <a:r>
              <a:rPr lang="hr-HR" dirty="0" err="1"/>
              <a:t>kromatografa</a:t>
            </a:r>
            <a:r>
              <a:rPr lang="hr-HR" dirty="0"/>
              <a:t> želimo dokazati postojanje određenih spojeva: benzena, </a:t>
            </a:r>
            <a:r>
              <a:rPr lang="hr-HR" dirty="0" err="1"/>
              <a:t>toluena</a:t>
            </a:r>
            <a:r>
              <a:rPr lang="hr-HR" dirty="0"/>
              <a:t> i kloroforma u tlu pokraj zatvorene deponije.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F21A349-4A90-475F-BE47-5BE0209E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73" y="3132896"/>
            <a:ext cx="6352391" cy="29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ECA632-89B4-4DD1-BCFC-5C543C11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473"/>
            <a:ext cx="10515600" cy="4351338"/>
          </a:xfrm>
        </p:spPr>
        <p:txBody>
          <a:bodyPr/>
          <a:lstStyle/>
          <a:p>
            <a:r>
              <a:rPr lang="hr-HR" dirty="0"/>
              <a:t>Benzen i </a:t>
            </a:r>
            <a:r>
              <a:rPr lang="hr-HR" dirty="0" err="1"/>
              <a:t>toluen</a:t>
            </a:r>
            <a:r>
              <a:rPr lang="hr-HR" dirty="0"/>
              <a:t> su važni sastojci naftnih derivata, pa tako ulaze u okoliš iz raznih goriva, otapala, boja i lakova. </a:t>
            </a:r>
          </a:p>
          <a:p>
            <a:r>
              <a:rPr lang="hr-HR" dirty="0"/>
              <a:t>Kloroform se najčešće pojavljuje kao nusprodukt razgradnje kloriranih organskih spojeva ili reakcija između organske tvari i klornih sredstava za čišćenje i dezinfekciju</a:t>
            </a:r>
          </a:p>
          <a:p>
            <a:r>
              <a:rPr lang="hr-HR" dirty="0"/>
              <a:t>Njihovo prisustvo u okolišu je nepoželjno jer se radi o spojevima toksičnim za ljude i ekosustave. Zbog svih tih razloga nužno je pratiti njihovu pojavu i koncentracije u tlu i vodi blizu smetlišta.</a:t>
            </a:r>
          </a:p>
        </p:txBody>
      </p:sp>
    </p:spTree>
    <p:extLst>
      <p:ext uri="{BB962C8B-B14F-4D97-AF65-F5344CB8AC3E}">
        <p14:creationId xmlns:p14="http://schemas.microsoft.com/office/powerpoint/2010/main" val="60242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386525-6BB4-48C6-B570-2CFAF40E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Eksperimentalni dio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EE68F1-9796-4382-BEDB-2D2BC7AE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Reagensi:</a:t>
            </a:r>
          </a:p>
          <a:p>
            <a:pPr marL="0" indent="0">
              <a:buNone/>
            </a:pPr>
            <a:r>
              <a:rPr lang="hr-HR" dirty="0"/>
              <a:t>- n-</a:t>
            </a:r>
            <a:r>
              <a:rPr lang="hr-HR" dirty="0" err="1"/>
              <a:t>heksan</a:t>
            </a:r>
            <a:r>
              <a:rPr lang="hr-HR" dirty="0"/>
              <a:t>, </a:t>
            </a:r>
            <a:r>
              <a:rPr lang="hr-HR" dirty="0" err="1"/>
              <a:t>toluen</a:t>
            </a:r>
            <a:r>
              <a:rPr lang="hr-HR" dirty="0"/>
              <a:t>, kloroform, benzen, uzorak tla</a:t>
            </a:r>
          </a:p>
          <a:p>
            <a:endParaRPr lang="hr-HR" dirty="0"/>
          </a:p>
          <a:p>
            <a:r>
              <a:rPr lang="hr-HR" dirty="0"/>
              <a:t>Laboratorijska oprema:</a:t>
            </a:r>
          </a:p>
          <a:p>
            <a:pPr marL="0" indent="0">
              <a:buNone/>
            </a:pPr>
            <a:r>
              <a:rPr lang="hr-HR" dirty="0"/>
              <a:t>- plastični pladanj, papir, mala lopatica, sito promjera rupica 1 mm, tehnička vaga, žličica, graduirana pipeta volumena 5 </a:t>
            </a:r>
            <a:r>
              <a:rPr lang="hr-HR" dirty="0" err="1"/>
              <a:t>mL</a:t>
            </a:r>
            <a:r>
              <a:rPr lang="hr-HR" dirty="0"/>
              <a:t> s </a:t>
            </a:r>
            <a:r>
              <a:rPr lang="hr-HR" dirty="0" err="1"/>
              <a:t>propipetom</a:t>
            </a:r>
            <a:r>
              <a:rPr lang="hr-HR" dirty="0"/>
              <a:t>, okrugla tikvica s okruglim dnom i čepom, kapalica, ručna centrifuga, staklene </a:t>
            </a:r>
            <a:r>
              <a:rPr lang="hr-HR" dirty="0" err="1"/>
              <a:t>kivete</a:t>
            </a:r>
            <a:r>
              <a:rPr lang="hr-HR" dirty="0"/>
              <a:t> za centrifugu, 2 komada, </a:t>
            </a:r>
            <a:r>
              <a:rPr lang="hr-HR" dirty="0" err="1"/>
              <a:t>Vernier</a:t>
            </a:r>
            <a:r>
              <a:rPr lang="hr-HR" dirty="0"/>
              <a:t> Mini GC plinski </a:t>
            </a:r>
            <a:r>
              <a:rPr lang="hr-HR" dirty="0" err="1"/>
              <a:t>kromatograf</a:t>
            </a:r>
            <a:r>
              <a:rPr lang="hr-HR" dirty="0"/>
              <a:t>, </a:t>
            </a:r>
            <a:r>
              <a:rPr lang="hr-HR" dirty="0" err="1"/>
              <a:t>LabQuest</a:t>
            </a:r>
            <a:r>
              <a:rPr lang="hr-HR" dirty="0"/>
              <a:t> 3 sučelje, štrcaljka volumena 1 </a:t>
            </a:r>
            <a:r>
              <a:rPr lang="el-GR" dirty="0"/>
              <a:t>μ</a:t>
            </a:r>
            <a:r>
              <a:rPr lang="hr-HR" dirty="0"/>
              <a:t>L (Hamilton)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137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84AA55-EB32-4256-A0D0-BC81B0EB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9" y="642284"/>
            <a:ext cx="10515600" cy="5399928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/>
              <a:t>Postupak:</a:t>
            </a:r>
          </a:p>
          <a:p>
            <a:pPr marL="514350" indent="-514350">
              <a:buAutoNum type="alphaUcPeriod"/>
            </a:pPr>
            <a:r>
              <a:rPr lang="hr-HR" u="sng" dirty="0"/>
              <a:t>Priprema uzorka tla</a:t>
            </a:r>
          </a:p>
          <a:p>
            <a:pPr marL="0" indent="0">
              <a:buNone/>
            </a:pPr>
            <a:endParaRPr lang="hr-HR" u="sng" dirty="0"/>
          </a:p>
          <a:p>
            <a:r>
              <a:rPr lang="hr-HR" dirty="0"/>
              <a:t>Tlo je uzorkovano na više mjesta pokraj ograđene deponije otpada Gornje Vratno pomoću lopate na 30-ak cm dubine i prebačeno u plastičnu kantu te donijeto u laboratorij.</a:t>
            </a:r>
          </a:p>
          <a:p>
            <a:r>
              <a:rPr lang="hr-HR" dirty="0"/>
              <a:t>Pomoću lopatice uzet je reprezentativan uzorak i </a:t>
            </a:r>
            <a:r>
              <a:rPr lang="hr-HR" dirty="0" err="1"/>
              <a:t>prenešen</a:t>
            </a:r>
            <a:r>
              <a:rPr lang="hr-HR" dirty="0"/>
              <a:t> u posudu za prikupljanje uzorka. U posudi je uzorak tla homogeniziran miješanjem te mu je smanjena masa na približno 0,5 kg postupkom “</a:t>
            </a:r>
            <a:r>
              <a:rPr lang="hr-HR" dirty="0" err="1"/>
              <a:t>četvrtanja</a:t>
            </a:r>
            <a:r>
              <a:rPr lang="hr-HR" dirty="0"/>
              <a:t>”.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430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96840C-9F8B-4084-A4F3-4DA4C50C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“</a:t>
            </a:r>
            <a:r>
              <a:rPr lang="hr-HR" dirty="0" err="1"/>
              <a:t>Četvrtanje</a:t>
            </a:r>
            <a:r>
              <a:rPr lang="hr-HR" dirty="0"/>
              <a:t>” je provedeno na sljedeći način:</a:t>
            </a:r>
          </a:p>
          <a:p>
            <a:pPr marL="0" indent="0">
              <a:buNone/>
            </a:pPr>
            <a:r>
              <a:rPr lang="hr-HR" dirty="0"/>
              <a:t>1. homogenizirani uzorak tla prenijet je na papir ili karton položen na ravnoj površini (Slika 2.);</a:t>
            </a:r>
          </a:p>
          <a:p>
            <a:pPr marL="0" indent="0">
              <a:buNone/>
            </a:pPr>
            <a:r>
              <a:rPr lang="hr-HR" dirty="0"/>
              <a:t>2. od uzorka je oblikovan pravokutnik ili krug ujednačene debljine;</a:t>
            </a:r>
          </a:p>
          <a:p>
            <a:pPr marL="0" indent="0">
              <a:buNone/>
            </a:pPr>
            <a:r>
              <a:rPr lang="hr-HR" dirty="0"/>
              <a:t>3. pravokutnik ili krug dijagonalno je podijeljen na 4 trokuta ili isječka (Slika 3.);</a:t>
            </a:r>
          </a:p>
          <a:p>
            <a:pPr marL="0" indent="0">
              <a:buNone/>
            </a:pPr>
            <a:r>
              <a:rPr lang="hr-HR" dirty="0"/>
              <a:t>4. odbačena su 2 nasuprotna trokuta ili isječka (Slika 4.);</a:t>
            </a:r>
          </a:p>
          <a:p>
            <a:pPr marL="0" indent="0">
              <a:buNone/>
            </a:pPr>
            <a:r>
              <a:rPr lang="hr-HR" dirty="0"/>
              <a:t>5. dva preostala trokuta ili isječka čine prosječni uzorak smanjene mase.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Čitav postupak je ponavljan dok se masa uzorka ne smanji na konačnu masu od približno 0,5 kg. Nakon toga umanjeni uzorak je prosijan kroz sito promjera rupica 1 mm (Slika 5.).</a:t>
            </a:r>
          </a:p>
        </p:txBody>
      </p:sp>
    </p:spTree>
    <p:extLst>
      <p:ext uri="{BB962C8B-B14F-4D97-AF65-F5344CB8AC3E}">
        <p14:creationId xmlns:p14="http://schemas.microsoft.com/office/powerpoint/2010/main" val="343551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F12AC6A-E442-4B42-9F39-A7716407FFF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3"/>
          <a:stretch/>
        </p:blipFill>
        <p:spPr bwMode="auto">
          <a:xfrm>
            <a:off x="439271" y="215152"/>
            <a:ext cx="5074023" cy="3406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826D896-2310-4DC3-930C-9017388B7E59}"/>
              </a:ext>
            </a:extLst>
          </p:cNvPr>
          <p:cNvSpPr txBox="1"/>
          <p:nvPr/>
        </p:nvSpPr>
        <p:spPr>
          <a:xfrm>
            <a:off x="1147482" y="3711387"/>
            <a:ext cx="332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Slika 2. Homogenizirani uzorak tla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6E3BC99-498D-45E7-A6AA-C64CC5F285B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 b="12860"/>
          <a:stretch/>
        </p:blipFill>
        <p:spPr bwMode="auto">
          <a:xfrm>
            <a:off x="6096000" y="1918491"/>
            <a:ext cx="2868706" cy="2896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7D3E8A3-B9B7-4F3D-9117-D1B203C8A8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58004" y="2353496"/>
            <a:ext cx="2053361" cy="2868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4708B08-D466-44B3-A247-355AFB16F03A}"/>
              </a:ext>
            </a:extLst>
          </p:cNvPr>
          <p:cNvSpPr txBox="1"/>
          <p:nvPr/>
        </p:nvSpPr>
        <p:spPr>
          <a:xfrm>
            <a:off x="6929885" y="5023111"/>
            <a:ext cx="457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Slika 3. a) Dijeljenje uzorka tla na četiri isječka; </a:t>
            </a:r>
          </a:p>
          <a:p>
            <a:pPr algn="ctr"/>
            <a:r>
              <a:rPr lang="hr-HR" dirty="0"/>
              <a:t>b) Četverokutni isječci uzorka tla</a:t>
            </a:r>
          </a:p>
        </p:txBody>
      </p:sp>
    </p:spTree>
    <p:extLst>
      <p:ext uri="{BB962C8B-B14F-4D97-AF65-F5344CB8AC3E}">
        <p14:creationId xmlns:p14="http://schemas.microsoft.com/office/powerpoint/2010/main" val="397702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0DA7F8D-8B6E-46DC-A295-0F6F11CA7E5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3"/>
          <a:stretch/>
        </p:blipFill>
        <p:spPr bwMode="auto">
          <a:xfrm>
            <a:off x="6382139" y="1520889"/>
            <a:ext cx="4152122" cy="4040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CDC9EEE-B8F5-4F80-8CEE-73941F5C2B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1294" y="-1784"/>
            <a:ext cx="2822510" cy="40390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5D29669-65B2-4349-83F1-DD874BD8687E}"/>
              </a:ext>
            </a:extLst>
          </p:cNvPr>
          <p:cNvSpPr txBox="1"/>
          <p:nvPr/>
        </p:nvSpPr>
        <p:spPr>
          <a:xfrm>
            <a:off x="933537" y="3695836"/>
            <a:ext cx="368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Slika 4. Uzorak tla nakon odbacivanja </a:t>
            </a:r>
          </a:p>
          <a:p>
            <a:pPr algn="ctr"/>
            <a:r>
              <a:rPr lang="hr-HR" dirty="0"/>
              <a:t>dva suprotna isječka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6AC58E6-EA96-4FAF-A961-E6CD7651D817}"/>
              </a:ext>
            </a:extLst>
          </p:cNvPr>
          <p:cNvSpPr txBox="1"/>
          <p:nvPr/>
        </p:nvSpPr>
        <p:spPr>
          <a:xfrm>
            <a:off x="6968818" y="5667574"/>
            <a:ext cx="297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Slika 5. Prosijavanje uzorka tla</a:t>
            </a:r>
          </a:p>
        </p:txBody>
      </p:sp>
    </p:spTree>
    <p:extLst>
      <p:ext uri="{BB962C8B-B14F-4D97-AF65-F5344CB8AC3E}">
        <p14:creationId xmlns:p14="http://schemas.microsoft.com/office/powerpoint/2010/main" val="964328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996</Words>
  <Application>Microsoft Office PowerPoint</Application>
  <PresentationFormat>Široki zaslon</PresentationFormat>
  <Paragraphs>78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sustava Office</vt:lpstr>
      <vt:lpstr>Kvalitativno određivanje toluena, benzena, kloroforma u tlu kraj deponije otpada u Gornjem Vratnu</vt:lpstr>
      <vt:lpstr>PowerPoint prezentacija</vt:lpstr>
      <vt:lpstr>PowerPoint prezentacija</vt:lpstr>
      <vt:lpstr>PowerPoint prezentacija</vt:lpstr>
      <vt:lpstr>Eksperimentalni dio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Zaključak: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Kvalitativno određivanje toluena, benzena, kloroforma u tlu kraj deponije otpada u Gornjem Vratnu</dc:title>
  <dc:creator>Korisnik</dc:creator>
  <cp:lastModifiedBy>Korisnik</cp:lastModifiedBy>
  <cp:revision>7</cp:revision>
  <dcterms:created xsi:type="dcterms:W3CDTF">2025-09-12T13:18:03Z</dcterms:created>
  <dcterms:modified xsi:type="dcterms:W3CDTF">2025-09-12T18:18:11Z</dcterms:modified>
</cp:coreProperties>
</file>